
<file path=[Content_Types].xml><?xml version="1.0" encoding="utf-8"?>
<Types xmlns="http://schemas.openxmlformats.org/package/2006/content-types">
  <Override PartName="/ppt/slideLayouts/slideLayout39.xml" ContentType="application/vnd.openxmlformats-officedocument.presentationml.slideLayout+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heme/themeOverride5.xml" ContentType="application/vnd.openxmlformats-officedocument.themeOverr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heme/themeOverride13.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19"/>
  </p:notesMasterIdLst>
  <p:handoutMasterIdLst>
    <p:handoutMasterId r:id="rId20"/>
  </p:handoutMasterIdLst>
  <p:sldIdLst>
    <p:sldId id="372" r:id="rId3"/>
    <p:sldId id="423" r:id="rId4"/>
    <p:sldId id="578" r:id="rId5"/>
    <p:sldId id="548" r:id="rId6"/>
    <p:sldId id="563" r:id="rId7"/>
    <p:sldId id="559" r:id="rId8"/>
    <p:sldId id="551" r:id="rId9"/>
    <p:sldId id="565" r:id="rId10"/>
    <p:sldId id="572" r:id="rId11"/>
    <p:sldId id="573" r:id="rId12"/>
    <p:sldId id="574" r:id="rId13"/>
    <p:sldId id="575" r:id="rId14"/>
    <p:sldId id="576" r:id="rId15"/>
    <p:sldId id="554" r:id="rId16"/>
    <p:sldId id="577" r:id="rId17"/>
    <p:sldId id="571" r:id="rId18"/>
  </p:sldIdLst>
  <p:sldSz cx="9144000" cy="6858000" type="screen4x3"/>
  <p:notesSz cx="7099300" cy="10234613"/>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B0F0"/>
    <a:srgbClr val="FF6600"/>
    <a:srgbClr val="FF9933"/>
    <a:srgbClr val="232F39"/>
    <a:srgbClr val="F8F8F8"/>
    <a:srgbClr val="333333"/>
    <a:srgbClr val="4C667C"/>
    <a:srgbClr val="B2B2B2"/>
    <a:srgbClr val="C0C0C0"/>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éma alapján készült stílus 1 – 5. jelölőszín">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7" autoAdjust="0"/>
    <p:restoredTop sz="86726" autoAdjust="0"/>
  </p:normalViewPr>
  <p:slideViewPr>
    <p:cSldViewPr>
      <p:cViewPr>
        <p:scale>
          <a:sx n="81" d="100"/>
          <a:sy n="81" d="100"/>
        </p:scale>
        <p:origin x="-828" y="192"/>
      </p:cViewPr>
      <p:guideLst>
        <p:guide orient="horz" pos="2750"/>
        <p:guide orient="horz" pos="3612"/>
        <p:guide orient="horz" pos="1207"/>
        <p:guide orient="horz" pos="754"/>
        <p:guide orient="horz" pos="2478"/>
        <p:guide orient="horz" pos="1752"/>
        <p:guide orient="horz" pos="3838"/>
        <p:guide orient="horz" pos="4247"/>
        <p:guide orient="horz" pos="391"/>
        <p:guide pos="4195"/>
        <p:guide pos="385"/>
        <p:guide pos="5602"/>
        <p:guide pos="204"/>
        <p:guide pos="1247"/>
        <p:guide pos="5284"/>
        <p:guide pos="567"/>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4" d="100"/>
          <a:sy n="84" d="100"/>
        </p:scale>
        <p:origin x="-1248" y="-78"/>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_____Microsoft_Office_Excel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_____Microsoft_Office_Excel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_____Microsoft_Office_Excel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_____Microsoft_Office_Excel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_____Microsoft_Office_Excel14.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____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Office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_____Microsoft_Office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_____Microsoft_Office_Excel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_____Microsoft_Office_Excel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Office_Excel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2200">
              <a:solidFill>
                <a:srgbClr val="0070C0"/>
              </a:solidFill>
            </a:defRPr>
          </a:pPr>
          <a:endParaRPr lang="ru-RU"/>
        </a:p>
      </c:txPr>
    </c:title>
    <c:view3D>
      <c:rAngAx val="1"/>
    </c:view3D>
    <c:plotArea>
      <c:layout/>
      <c:bar3DChart>
        <c:barDir val="col"/>
        <c:grouping val="clustered"/>
        <c:ser>
          <c:idx val="0"/>
          <c:order val="0"/>
          <c:tx>
            <c:strRef>
              <c:f>'03_2011'!$C$11</c:f>
              <c:strCache>
                <c:ptCount val="1"/>
                <c:pt idx="0">
                  <c:v>Посетители (real users)</c:v>
                </c:pt>
              </c:strCache>
            </c:strRef>
          </c:tx>
          <c:spPr>
            <a:solidFill>
              <a:srgbClr val="00B0F0"/>
            </a:solidFill>
          </c:spPr>
          <c:dLbls>
            <c:dLbl>
              <c:idx val="0"/>
              <c:layout>
                <c:manualLayout>
                  <c:x val="4.9449334289959485E-3"/>
                  <c:y val="-7.4260754652991798E-2"/>
                </c:manualLayout>
              </c:layout>
              <c:showVal val="1"/>
            </c:dLbl>
            <c:dLbl>
              <c:idx val="1"/>
              <c:layout>
                <c:manualLayout>
                  <c:x val="1.9779733715983794E-2"/>
                  <c:y val="-6.4978160321367801E-2"/>
                </c:manualLayout>
              </c:layout>
              <c:showVal val="1"/>
            </c:dLbl>
            <c:txPr>
              <a:bodyPr/>
              <a:lstStyle/>
              <a:p>
                <a:pPr>
                  <a:defRPr sz="1600"/>
                </a:pPr>
                <a:endParaRPr lang="ru-RU"/>
              </a:p>
            </c:txPr>
            <c:showVal val="1"/>
          </c:dLbls>
          <c:cat>
            <c:strRef>
              <c:f>'03_2011'!$B$12:$B$13</c:f>
              <c:strCache>
                <c:ptCount val="2"/>
                <c:pt idx="0">
                  <c:v>март 2011</c:v>
                </c:pt>
                <c:pt idx="1">
                  <c:v>март 2012</c:v>
                </c:pt>
              </c:strCache>
            </c:strRef>
          </c:cat>
          <c:val>
            <c:numRef>
              <c:f>'03_2011'!$C$12:$C$13</c:f>
              <c:numCache>
                <c:formatCode>#,##0</c:formatCode>
                <c:ptCount val="2"/>
                <c:pt idx="0">
                  <c:v>175669</c:v>
                </c:pt>
                <c:pt idx="1">
                  <c:v>284780</c:v>
                </c:pt>
              </c:numCache>
            </c:numRef>
          </c:val>
        </c:ser>
        <c:dLbls>
          <c:showVal val="1"/>
        </c:dLbls>
        <c:shape val="box"/>
        <c:axId val="103530496"/>
        <c:axId val="103532032"/>
        <c:axId val="0"/>
      </c:bar3DChart>
      <c:catAx>
        <c:axId val="103530496"/>
        <c:scaling>
          <c:orientation val="minMax"/>
        </c:scaling>
        <c:axPos val="b"/>
        <c:majorTickMark val="none"/>
        <c:tickLblPos val="nextTo"/>
        <c:txPr>
          <a:bodyPr/>
          <a:lstStyle/>
          <a:p>
            <a:pPr>
              <a:defRPr sz="1600"/>
            </a:pPr>
            <a:endParaRPr lang="ru-RU"/>
          </a:p>
        </c:txPr>
        <c:crossAx val="103532032"/>
        <c:crosses val="autoZero"/>
        <c:auto val="1"/>
        <c:lblAlgn val="ctr"/>
        <c:lblOffset val="100"/>
      </c:catAx>
      <c:valAx>
        <c:axId val="103532032"/>
        <c:scaling>
          <c:orientation val="minMax"/>
        </c:scaling>
        <c:delete val="1"/>
        <c:axPos val="l"/>
        <c:numFmt formatCode="#,##0" sourceLinked="1"/>
        <c:tickLblPos val="none"/>
        <c:crossAx val="103530496"/>
        <c:crosses val="autoZero"/>
        <c:crossBetween val="between"/>
      </c:valAx>
    </c:plotArea>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AngAx val="1"/>
    </c:view3D>
    <c:plotArea>
      <c:layout/>
      <c:bar3DChart>
        <c:barDir val="bar"/>
        <c:grouping val="clustered"/>
        <c:ser>
          <c:idx val="0"/>
          <c:order val="0"/>
          <c:tx>
            <c:strRef>
              <c:f>'03_2012'!$E$75</c:f>
              <c:strCache>
                <c:ptCount val="1"/>
                <c:pt idx="0">
                  <c:v>hh.ua</c:v>
                </c:pt>
              </c:strCache>
            </c:strRef>
          </c:tx>
          <c:spPr>
            <a:solidFill>
              <a:srgbClr val="00B0F0"/>
            </a:solidFill>
          </c:spPr>
          <c:dPt>
            <c:idx val="5"/>
            <c:spPr>
              <a:solidFill>
                <a:srgbClr val="FF0000"/>
              </a:solidFill>
            </c:spPr>
          </c:dPt>
          <c:dLbls>
            <c:dLbl>
              <c:idx val="5"/>
              <c:layout>
                <c:manualLayout>
                  <c:x val="1.1660779656255019E-2"/>
                  <c:y val="-1.7935860233985305E-2"/>
                </c:manualLayout>
              </c:layout>
              <c:showVal val="1"/>
            </c:dLbl>
            <c:txPr>
              <a:bodyPr/>
              <a:lstStyle/>
              <a:p>
                <a:pPr>
                  <a:defRPr sz="1600"/>
                </a:pPr>
                <a:endParaRPr lang="ru-RU"/>
              </a:p>
            </c:txPr>
            <c:showVal val="1"/>
          </c:dLbls>
          <c:cat>
            <c:strRef>
              <c:f>'03_2012'!$F$74:$N$74</c:f>
              <c:strCache>
                <c:ptCount val="9"/>
                <c:pt idx="0">
                  <c:v>студент</c:v>
                </c:pt>
                <c:pt idx="1">
                  <c:v>пенсионер</c:v>
                </c:pt>
                <c:pt idx="2">
                  <c:v>домохозяйка</c:v>
                </c:pt>
                <c:pt idx="3">
                  <c:v>безработный</c:v>
                </c:pt>
                <c:pt idx="4">
                  <c:v>топ-менеджмент</c:v>
                </c:pt>
                <c:pt idx="5">
                  <c:v>специалист</c:v>
                </c:pt>
                <c:pt idx="6">
                  <c:v>офисный работник</c:v>
                </c:pt>
                <c:pt idx="7">
                  <c:v>технический рабочий</c:v>
                </c:pt>
                <c:pt idx="8">
                  <c:v>другое</c:v>
                </c:pt>
              </c:strCache>
            </c:strRef>
          </c:cat>
          <c:val>
            <c:numRef>
              <c:f>'03_2012'!$F$75:$N$75</c:f>
              <c:numCache>
                <c:formatCode>0.00%</c:formatCode>
                <c:ptCount val="9"/>
                <c:pt idx="0">
                  <c:v>0.17169999999999999</c:v>
                </c:pt>
                <c:pt idx="1">
                  <c:v>1.7800000000000003E-2</c:v>
                </c:pt>
                <c:pt idx="2">
                  <c:v>4.19E-2</c:v>
                </c:pt>
                <c:pt idx="3">
                  <c:v>7.4700000000000016E-2</c:v>
                </c:pt>
                <c:pt idx="4">
                  <c:v>7.5999999999999998E-2</c:v>
                </c:pt>
                <c:pt idx="5">
                  <c:v>0.31910000000000011</c:v>
                </c:pt>
                <c:pt idx="6">
                  <c:v>6.59E-2</c:v>
                </c:pt>
                <c:pt idx="7">
                  <c:v>6.3600000000000004E-2</c:v>
                </c:pt>
                <c:pt idx="8">
                  <c:v>0.16930000000000001</c:v>
                </c:pt>
              </c:numCache>
            </c:numRef>
          </c:val>
        </c:ser>
        <c:dLbls>
          <c:showVal val="1"/>
        </c:dLbls>
        <c:shape val="box"/>
        <c:axId val="125885056"/>
        <c:axId val="128602496"/>
        <c:axId val="0"/>
      </c:bar3DChart>
      <c:catAx>
        <c:axId val="125885056"/>
        <c:scaling>
          <c:orientation val="minMax"/>
        </c:scaling>
        <c:axPos val="l"/>
        <c:majorTickMark val="none"/>
        <c:tickLblPos val="nextTo"/>
        <c:txPr>
          <a:bodyPr/>
          <a:lstStyle/>
          <a:p>
            <a:pPr>
              <a:defRPr sz="1600"/>
            </a:pPr>
            <a:endParaRPr lang="ru-RU"/>
          </a:p>
        </c:txPr>
        <c:crossAx val="128602496"/>
        <c:crosses val="autoZero"/>
        <c:auto val="1"/>
        <c:lblAlgn val="ctr"/>
        <c:lblOffset val="100"/>
      </c:catAx>
      <c:valAx>
        <c:axId val="128602496"/>
        <c:scaling>
          <c:orientation val="minMax"/>
        </c:scaling>
        <c:delete val="1"/>
        <c:axPos val="b"/>
        <c:numFmt formatCode="0.00%" sourceLinked="1"/>
        <c:tickLblPos val="none"/>
        <c:crossAx val="125885056"/>
        <c:crosses val="autoZero"/>
        <c:crossBetween val="between"/>
      </c:valAx>
    </c:plotArea>
    <c:plotVisOnly val="1"/>
    <c:dispBlanksAs val="gap"/>
  </c:chart>
  <c:externalData r:id="rId2"/>
</c:chartSpace>
</file>

<file path=ppt/charts/chart1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AngAx val="1"/>
    </c:view3D>
    <c:plotArea>
      <c:layout/>
      <c:bar3DChart>
        <c:barDir val="bar"/>
        <c:grouping val="clustered"/>
        <c:ser>
          <c:idx val="0"/>
          <c:order val="0"/>
          <c:tx>
            <c:strRef>
              <c:f>'03_2012'!$E$114</c:f>
              <c:strCache>
                <c:ptCount val="1"/>
                <c:pt idx="0">
                  <c:v>hh.ua</c:v>
                </c:pt>
              </c:strCache>
            </c:strRef>
          </c:tx>
          <c:spPr>
            <a:solidFill>
              <a:srgbClr val="00B0F0"/>
            </a:solidFill>
          </c:spPr>
          <c:dPt>
            <c:idx val="3"/>
            <c:spPr>
              <a:solidFill>
                <a:srgbClr val="FF0000"/>
              </a:solidFill>
            </c:spPr>
          </c:dPt>
          <c:dLbls>
            <c:txPr>
              <a:bodyPr/>
              <a:lstStyle/>
              <a:p>
                <a:pPr>
                  <a:defRPr sz="1600"/>
                </a:pPr>
                <a:endParaRPr lang="ru-RU"/>
              </a:p>
            </c:txPr>
            <c:showVal val="1"/>
          </c:dLbls>
          <c:cat>
            <c:strRef>
              <c:f>'03_2012'!$F$113:$N$113</c:f>
              <c:strCache>
                <c:ptCount val="9"/>
                <c:pt idx="0">
                  <c:v>нет дохода</c:v>
                </c:pt>
                <c:pt idx="1">
                  <c:v>1-700 грн</c:v>
                </c:pt>
                <c:pt idx="2">
                  <c:v>701-1500 грн</c:v>
                </c:pt>
                <c:pt idx="3">
                  <c:v>1501-3000 грн</c:v>
                </c:pt>
                <c:pt idx="4">
                  <c:v>3001-4500 грн</c:v>
                </c:pt>
                <c:pt idx="5">
                  <c:v>4501-5500 грн</c:v>
                </c:pt>
                <c:pt idx="6">
                  <c:v>5501-6500 грн</c:v>
                </c:pt>
                <c:pt idx="7">
                  <c:v>6501-8000 грн</c:v>
                </c:pt>
                <c:pt idx="8">
                  <c:v>8000 грн и более</c:v>
                </c:pt>
              </c:strCache>
            </c:strRef>
          </c:cat>
          <c:val>
            <c:numRef>
              <c:f>'03_2012'!$F$114:$N$114</c:f>
              <c:numCache>
                <c:formatCode>0.00%</c:formatCode>
                <c:ptCount val="9"/>
                <c:pt idx="0">
                  <c:v>0.14990000000000003</c:v>
                </c:pt>
                <c:pt idx="1">
                  <c:v>5.970000000000001E-2</c:v>
                </c:pt>
                <c:pt idx="2">
                  <c:v>0.13439999999999999</c:v>
                </c:pt>
                <c:pt idx="3">
                  <c:v>0.20630000000000001</c:v>
                </c:pt>
                <c:pt idx="4">
                  <c:v>0.1124</c:v>
                </c:pt>
                <c:pt idx="5">
                  <c:v>5.7200000000000001E-2</c:v>
                </c:pt>
                <c:pt idx="6">
                  <c:v>3.6600000000000008E-2</c:v>
                </c:pt>
                <c:pt idx="7">
                  <c:v>3.0700000000000002E-2</c:v>
                </c:pt>
                <c:pt idx="8">
                  <c:v>7.7100000000000002E-2</c:v>
                </c:pt>
              </c:numCache>
            </c:numRef>
          </c:val>
        </c:ser>
        <c:dLbls>
          <c:showVal val="1"/>
        </c:dLbls>
        <c:shape val="box"/>
        <c:axId val="128475136"/>
        <c:axId val="128476672"/>
        <c:axId val="0"/>
      </c:bar3DChart>
      <c:catAx>
        <c:axId val="128475136"/>
        <c:scaling>
          <c:orientation val="minMax"/>
        </c:scaling>
        <c:axPos val="l"/>
        <c:majorTickMark val="none"/>
        <c:tickLblPos val="nextTo"/>
        <c:txPr>
          <a:bodyPr/>
          <a:lstStyle/>
          <a:p>
            <a:pPr>
              <a:defRPr sz="1600"/>
            </a:pPr>
            <a:endParaRPr lang="ru-RU"/>
          </a:p>
        </c:txPr>
        <c:crossAx val="128476672"/>
        <c:crosses val="autoZero"/>
        <c:auto val="1"/>
        <c:lblAlgn val="ctr"/>
        <c:lblOffset val="100"/>
      </c:catAx>
      <c:valAx>
        <c:axId val="128476672"/>
        <c:scaling>
          <c:orientation val="minMax"/>
        </c:scaling>
        <c:delete val="1"/>
        <c:axPos val="b"/>
        <c:numFmt formatCode="0.00%" sourceLinked="1"/>
        <c:tickLblPos val="none"/>
        <c:crossAx val="128475136"/>
        <c:crosses val="autoZero"/>
        <c:crossBetween val="between"/>
      </c:valAx>
    </c:plotArea>
    <c:plotVisOnly val="1"/>
    <c:dispBlanksAs val="gap"/>
  </c:chart>
  <c:externalData r:id="rId2"/>
</c:chartSpace>
</file>

<file path=ppt/charts/chart1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AngAx val="1"/>
    </c:view3D>
    <c:plotArea>
      <c:layout/>
      <c:bar3DChart>
        <c:barDir val="bar"/>
        <c:grouping val="clustered"/>
        <c:ser>
          <c:idx val="0"/>
          <c:order val="0"/>
          <c:tx>
            <c:strRef>
              <c:f>'03_2012'!$F$150</c:f>
              <c:strCache>
                <c:ptCount val="1"/>
                <c:pt idx="0">
                  <c:v>hh.ua</c:v>
                </c:pt>
              </c:strCache>
            </c:strRef>
          </c:tx>
          <c:spPr>
            <a:solidFill>
              <a:srgbClr val="00B0F0"/>
            </a:solidFill>
          </c:spPr>
          <c:dPt>
            <c:idx val="3"/>
            <c:spPr>
              <a:solidFill>
                <a:srgbClr val="FF0000"/>
              </a:solidFill>
            </c:spPr>
          </c:dPt>
          <c:dLbls>
            <c:dLbl>
              <c:idx val="8"/>
              <c:layout>
                <c:manualLayout>
                  <c:x val="0"/>
                  <c:y val="6.1883962210826461E-2"/>
                </c:manualLayout>
              </c:layout>
              <c:showVal val="1"/>
            </c:dLbl>
            <c:txPr>
              <a:bodyPr/>
              <a:lstStyle/>
              <a:p>
                <a:pPr>
                  <a:defRPr sz="1600"/>
                </a:pPr>
                <a:endParaRPr lang="ru-RU"/>
              </a:p>
            </c:txPr>
            <c:showVal val="1"/>
          </c:dLbls>
          <c:cat>
            <c:strRef>
              <c:f>'03_2012'!$G$149:$O$149</c:f>
              <c:strCache>
                <c:ptCount val="9"/>
                <c:pt idx="0">
                  <c:v>нет дохода</c:v>
                </c:pt>
                <c:pt idx="1">
                  <c:v>1-1000 грн</c:v>
                </c:pt>
                <c:pt idx="2">
                  <c:v>1001-2500 грн</c:v>
                </c:pt>
                <c:pt idx="3">
                  <c:v>2501-4000 грн</c:v>
                </c:pt>
                <c:pt idx="4">
                  <c:v>4001-6500 грн</c:v>
                </c:pt>
                <c:pt idx="5">
                  <c:v>6501-8000 грн</c:v>
                </c:pt>
                <c:pt idx="6">
                  <c:v>8001-10000 грн</c:v>
                </c:pt>
                <c:pt idx="7">
                  <c:v>10 000 грн и более</c:v>
                </c:pt>
                <c:pt idx="8">
                  <c:v>нет ответа</c:v>
                </c:pt>
              </c:strCache>
            </c:strRef>
          </c:cat>
          <c:val>
            <c:numRef>
              <c:f>'03_2012'!$G$150:$O$150</c:f>
              <c:numCache>
                <c:formatCode>0.00%</c:formatCode>
                <c:ptCount val="9"/>
                <c:pt idx="0">
                  <c:v>2.3800000000000002E-2</c:v>
                </c:pt>
                <c:pt idx="1">
                  <c:v>3.1900000000000005E-2</c:v>
                </c:pt>
                <c:pt idx="2">
                  <c:v>0.11720000000000001</c:v>
                </c:pt>
                <c:pt idx="3">
                  <c:v>0.17250000000000001</c:v>
                </c:pt>
                <c:pt idx="4">
                  <c:v>0.15550000000000003</c:v>
                </c:pt>
                <c:pt idx="5">
                  <c:v>8.2399999999999987E-2</c:v>
                </c:pt>
                <c:pt idx="6">
                  <c:v>6.4900000000000013E-2</c:v>
                </c:pt>
                <c:pt idx="7">
                  <c:v>0.1148</c:v>
                </c:pt>
                <c:pt idx="8">
                  <c:v>0.23710000000000001</c:v>
                </c:pt>
              </c:numCache>
            </c:numRef>
          </c:val>
        </c:ser>
        <c:dLbls>
          <c:showVal val="1"/>
        </c:dLbls>
        <c:shape val="box"/>
        <c:axId val="126420096"/>
        <c:axId val="126421632"/>
        <c:axId val="0"/>
      </c:bar3DChart>
      <c:catAx>
        <c:axId val="126420096"/>
        <c:scaling>
          <c:orientation val="minMax"/>
        </c:scaling>
        <c:axPos val="l"/>
        <c:majorTickMark val="none"/>
        <c:tickLblPos val="nextTo"/>
        <c:txPr>
          <a:bodyPr/>
          <a:lstStyle/>
          <a:p>
            <a:pPr>
              <a:defRPr sz="1600"/>
            </a:pPr>
            <a:endParaRPr lang="ru-RU"/>
          </a:p>
        </c:txPr>
        <c:crossAx val="126421632"/>
        <c:crosses val="autoZero"/>
        <c:auto val="1"/>
        <c:lblAlgn val="ctr"/>
        <c:lblOffset val="100"/>
      </c:catAx>
      <c:valAx>
        <c:axId val="126421632"/>
        <c:scaling>
          <c:orientation val="minMax"/>
        </c:scaling>
        <c:delete val="1"/>
        <c:axPos val="b"/>
        <c:numFmt formatCode="0.00%" sourceLinked="1"/>
        <c:tickLblPos val="none"/>
        <c:crossAx val="126420096"/>
        <c:crosses val="autoZero"/>
        <c:crossBetween val="between"/>
      </c:valAx>
    </c:plotArea>
    <c:plotVisOnly val="1"/>
    <c:dispBlanksAs val="gap"/>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AngAx val="1"/>
    </c:view3D>
    <c:plotArea>
      <c:layout>
        <c:manualLayout>
          <c:layoutTarget val="inner"/>
          <c:xMode val="edge"/>
          <c:yMode val="edge"/>
          <c:x val="1.3566868638527347E-2"/>
          <c:y val="0.21624056837375885"/>
          <c:w val="0.96683654332804425"/>
          <c:h val="0.78375943162624129"/>
        </c:manualLayout>
      </c:layout>
      <c:bar3DChart>
        <c:barDir val="bar"/>
        <c:grouping val="clustered"/>
        <c:ser>
          <c:idx val="0"/>
          <c:order val="0"/>
          <c:tx>
            <c:strRef>
              <c:f>'03_2012'!$F$185</c:f>
              <c:strCache>
                <c:ptCount val="1"/>
                <c:pt idx="0">
                  <c:v>село</c:v>
                </c:pt>
              </c:strCache>
            </c:strRef>
          </c:tx>
          <c:dLbls>
            <c:dLbl>
              <c:idx val="0"/>
              <c:layout>
                <c:manualLayout>
                  <c:x val="1.9596588033428387E-2"/>
                  <c:y val="-2.9893100389975511E-3"/>
                </c:manualLayout>
              </c:layout>
              <c:showVal val="1"/>
            </c:dLbl>
            <c:txPr>
              <a:bodyPr/>
              <a:lstStyle/>
              <a:p>
                <a:pPr>
                  <a:defRPr sz="1600"/>
                </a:pPr>
                <a:endParaRPr lang="ru-RU"/>
              </a:p>
            </c:txPr>
            <c:showVal val="1"/>
          </c:dLbls>
          <c:cat>
            <c:strRef>
              <c:f>'03_2012'!$E$186</c:f>
              <c:strCache>
                <c:ptCount val="1"/>
                <c:pt idx="0">
                  <c:v>hh.ua</c:v>
                </c:pt>
              </c:strCache>
            </c:strRef>
          </c:cat>
          <c:val>
            <c:numRef>
              <c:f>'03_2012'!$F$186</c:f>
              <c:numCache>
                <c:formatCode>0.00%</c:formatCode>
                <c:ptCount val="1"/>
                <c:pt idx="0">
                  <c:v>8.9300000000000004E-2</c:v>
                </c:pt>
              </c:numCache>
            </c:numRef>
          </c:val>
        </c:ser>
        <c:ser>
          <c:idx val="1"/>
          <c:order val="1"/>
          <c:tx>
            <c:strRef>
              <c:f>'03_2012'!$G$185</c:f>
              <c:strCache>
                <c:ptCount val="1"/>
                <c:pt idx="0">
                  <c:v>город с населением до 100 тысяч жителей</c:v>
                </c:pt>
              </c:strCache>
            </c:strRef>
          </c:tx>
          <c:dLbls>
            <c:dLbl>
              <c:idx val="0"/>
              <c:layout>
                <c:manualLayout>
                  <c:x val="2.8641167125779961E-2"/>
                  <c:y val="-8.9679301169926524E-3"/>
                </c:manualLayout>
              </c:layout>
              <c:showVal val="1"/>
            </c:dLbl>
            <c:txPr>
              <a:bodyPr/>
              <a:lstStyle/>
              <a:p>
                <a:pPr>
                  <a:defRPr sz="1600"/>
                </a:pPr>
                <a:endParaRPr lang="ru-RU"/>
              </a:p>
            </c:txPr>
            <c:showVal val="1"/>
          </c:dLbls>
          <c:cat>
            <c:strRef>
              <c:f>'03_2012'!$E$186</c:f>
              <c:strCache>
                <c:ptCount val="1"/>
                <c:pt idx="0">
                  <c:v>hh.ua</c:v>
                </c:pt>
              </c:strCache>
            </c:strRef>
          </c:cat>
          <c:val>
            <c:numRef>
              <c:f>'03_2012'!$G$186</c:f>
              <c:numCache>
                <c:formatCode>0.00%</c:formatCode>
                <c:ptCount val="1"/>
                <c:pt idx="0">
                  <c:v>0.14460000000000001</c:v>
                </c:pt>
              </c:numCache>
            </c:numRef>
          </c:val>
        </c:ser>
        <c:ser>
          <c:idx val="2"/>
          <c:order val="2"/>
          <c:tx>
            <c:strRef>
              <c:f>'03_2012'!$H$185</c:f>
              <c:strCache>
                <c:ptCount val="1"/>
                <c:pt idx="0">
                  <c:v>город с населением 101-500 тысяч жителей</c:v>
                </c:pt>
              </c:strCache>
            </c:strRef>
          </c:tx>
          <c:dLbls>
            <c:dLbl>
              <c:idx val="0"/>
              <c:layout>
                <c:manualLayout>
                  <c:x val="2.2611447730878913E-2"/>
                  <c:y val="-2.9893100389975511E-3"/>
                </c:manualLayout>
              </c:layout>
              <c:showVal val="1"/>
            </c:dLbl>
            <c:txPr>
              <a:bodyPr/>
              <a:lstStyle/>
              <a:p>
                <a:pPr>
                  <a:defRPr sz="1600"/>
                </a:pPr>
                <a:endParaRPr lang="ru-RU"/>
              </a:p>
            </c:txPr>
            <c:showVal val="1"/>
          </c:dLbls>
          <c:cat>
            <c:strRef>
              <c:f>'03_2012'!$E$186</c:f>
              <c:strCache>
                <c:ptCount val="1"/>
                <c:pt idx="0">
                  <c:v>hh.ua</c:v>
                </c:pt>
              </c:strCache>
            </c:strRef>
          </c:cat>
          <c:val>
            <c:numRef>
              <c:f>'03_2012'!$H$186</c:f>
              <c:numCache>
                <c:formatCode>0.00%</c:formatCode>
                <c:ptCount val="1"/>
                <c:pt idx="0">
                  <c:v>0.1358</c:v>
                </c:pt>
              </c:numCache>
            </c:numRef>
          </c:val>
        </c:ser>
        <c:ser>
          <c:idx val="3"/>
          <c:order val="3"/>
          <c:tx>
            <c:strRef>
              <c:f>'03_2012'!$I$185</c:f>
              <c:strCache>
                <c:ptCount val="1"/>
                <c:pt idx="0">
                  <c:v>город с населением более 500 тысяч жителей</c:v>
                </c:pt>
              </c:strCache>
            </c:strRef>
          </c:tx>
          <c:dLbls>
            <c:dLbl>
              <c:idx val="0"/>
              <c:layout>
                <c:manualLayout>
                  <c:x val="3.0148596974505313E-2"/>
                  <c:y val="-2.9893100389975509E-2"/>
                </c:manualLayout>
              </c:layout>
              <c:showVal val="1"/>
            </c:dLbl>
            <c:txPr>
              <a:bodyPr/>
              <a:lstStyle/>
              <a:p>
                <a:pPr>
                  <a:defRPr sz="1600"/>
                </a:pPr>
                <a:endParaRPr lang="ru-RU"/>
              </a:p>
            </c:txPr>
            <c:showVal val="1"/>
          </c:dLbls>
          <c:cat>
            <c:strRef>
              <c:f>'03_2012'!$E$186</c:f>
              <c:strCache>
                <c:ptCount val="1"/>
                <c:pt idx="0">
                  <c:v>hh.ua</c:v>
                </c:pt>
              </c:strCache>
            </c:strRef>
          </c:cat>
          <c:val>
            <c:numRef>
              <c:f>'03_2012'!$I$186</c:f>
              <c:numCache>
                <c:formatCode>0.00%</c:formatCode>
                <c:ptCount val="1"/>
                <c:pt idx="0">
                  <c:v>0.63030000000000008</c:v>
                </c:pt>
              </c:numCache>
            </c:numRef>
          </c:val>
        </c:ser>
        <c:dLbls>
          <c:showVal val="1"/>
        </c:dLbls>
        <c:shape val="box"/>
        <c:axId val="128976384"/>
        <c:axId val="128977920"/>
        <c:axId val="0"/>
      </c:bar3DChart>
      <c:catAx>
        <c:axId val="128976384"/>
        <c:scaling>
          <c:orientation val="minMax"/>
        </c:scaling>
        <c:delete val="1"/>
        <c:axPos val="l"/>
        <c:majorTickMark val="none"/>
        <c:tickLblPos val="none"/>
        <c:crossAx val="128977920"/>
        <c:crosses val="autoZero"/>
        <c:auto val="1"/>
        <c:lblAlgn val="ctr"/>
        <c:lblOffset val="100"/>
      </c:catAx>
      <c:valAx>
        <c:axId val="128977920"/>
        <c:scaling>
          <c:orientation val="minMax"/>
        </c:scaling>
        <c:delete val="1"/>
        <c:axPos val="b"/>
        <c:numFmt formatCode="0.00%" sourceLinked="1"/>
        <c:tickLblPos val="none"/>
        <c:crossAx val="128976384"/>
        <c:crosses val="autoZero"/>
        <c:crossBetween val="between"/>
      </c:valAx>
    </c:plotArea>
    <c:legend>
      <c:legendPos val="t"/>
      <c:layout>
        <c:manualLayout>
          <c:xMode val="edge"/>
          <c:yMode val="edge"/>
          <c:x val="9.3120469995261718E-2"/>
          <c:y val="1.7935860233985305E-2"/>
          <c:w val="0.85596697707852032"/>
          <c:h val="0.29844847747613734"/>
        </c:manualLayout>
      </c:layout>
      <c:txPr>
        <a:bodyPr/>
        <a:lstStyle/>
        <a:p>
          <a:pPr>
            <a:defRPr sz="1400"/>
          </a:pPr>
          <a:endParaRPr lang="ru-RU"/>
        </a:p>
      </c:txPr>
    </c:legend>
    <c:plotVisOnly val="1"/>
    <c:dispBlanksAs val="gap"/>
  </c:chart>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AngAx val="1"/>
    </c:view3D>
    <c:plotArea>
      <c:layout/>
      <c:bar3DChart>
        <c:barDir val="bar"/>
        <c:grouping val="clustered"/>
        <c:ser>
          <c:idx val="0"/>
          <c:order val="0"/>
          <c:spPr>
            <a:solidFill>
              <a:srgbClr val="00B0F0"/>
            </a:solidFill>
          </c:spPr>
          <c:dLbls>
            <c:dLbl>
              <c:idx val="0"/>
              <c:layout>
                <c:manualLayout>
                  <c:x val="-2.9893100389976608E-3"/>
                  <c:y val="-5.6117502095726746E-2"/>
                </c:manualLayout>
              </c:layout>
              <c:showVal val="1"/>
            </c:dLbl>
            <c:txPr>
              <a:bodyPr/>
              <a:lstStyle/>
              <a:p>
                <a:pPr>
                  <a:defRPr sz="1600"/>
                </a:pPr>
                <a:endParaRPr lang="ru-RU"/>
              </a:p>
            </c:txPr>
            <c:showVal val="1"/>
          </c:dLbls>
          <c:cat>
            <c:strRef>
              <c:f>'03_2012'!$D$3:$J$3</c:f>
              <c:strCache>
                <c:ptCount val="7"/>
                <c:pt idx="0">
                  <c:v>Киев</c:v>
                </c:pt>
                <c:pt idx="1">
                  <c:v>Крым</c:v>
                </c:pt>
                <c:pt idx="2">
                  <c:v>Донецкая область</c:v>
                </c:pt>
                <c:pt idx="3">
                  <c:v>Днепропетровская область</c:v>
                </c:pt>
                <c:pt idx="4">
                  <c:v>Киевская область</c:v>
                </c:pt>
                <c:pt idx="5">
                  <c:v>Львовская область</c:v>
                </c:pt>
                <c:pt idx="6">
                  <c:v>Харьковская область</c:v>
                </c:pt>
              </c:strCache>
            </c:strRef>
          </c:cat>
          <c:val>
            <c:numRef>
              <c:f>'03_2012'!$D$4:$J$4</c:f>
              <c:numCache>
                <c:formatCode>0.00%</c:formatCode>
                <c:ptCount val="7"/>
                <c:pt idx="0">
                  <c:v>0.38760000000000006</c:v>
                </c:pt>
                <c:pt idx="1">
                  <c:v>0.16869999999999999</c:v>
                </c:pt>
                <c:pt idx="2">
                  <c:v>9.5800000000000024E-2</c:v>
                </c:pt>
                <c:pt idx="3">
                  <c:v>4.8400000000000006E-2</c:v>
                </c:pt>
                <c:pt idx="4">
                  <c:v>7.5200000000000003E-2</c:v>
                </c:pt>
                <c:pt idx="5">
                  <c:v>3.4500000000000003E-2</c:v>
                </c:pt>
                <c:pt idx="6">
                  <c:v>6.3800000000000009E-2</c:v>
                </c:pt>
              </c:numCache>
            </c:numRef>
          </c:val>
        </c:ser>
        <c:dLbls>
          <c:showVal val="1"/>
        </c:dLbls>
        <c:shape val="box"/>
        <c:axId val="129079552"/>
        <c:axId val="129224704"/>
        <c:axId val="0"/>
      </c:bar3DChart>
      <c:catAx>
        <c:axId val="129079552"/>
        <c:scaling>
          <c:orientation val="minMax"/>
        </c:scaling>
        <c:axPos val="l"/>
        <c:majorTickMark val="none"/>
        <c:tickLblPos val="nextTo"/>
        <c:txPr>
          <a:bodyPr/>
          <a:lstStyle/>
          <a:p>
            <a:pPr>
              <a:defRPr sz="1600"/>
            </a:pPr>
            <a:endParaRPr lang="ru-RU"/>
          </a:p>
        </c:txPr>
        <c:crossAx val="129224704"/>
        <c:crosses val="autoZero"/>
        <c:auto val="1"/>
        <c:lblAlgn val="ctr"/>
        <c:lblOffset val="100"/>
      </c:catAx>
      <c:valAx>
        <c:axId val="129224704"/>
        <c:scaling>
          <c:orientation val="minMax"/>
        </c:scaling>
        <c:delete val="1"/>
        <c:axPos val="b"/>
        <c:numFmt formatCode="0.00%" sourceLinked="1"/>
        <c:tickLblPos val="none"/>
        <c:crossAx val="129079552"/>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2200">
              <a:solidFill>
                <a:srgbClr val="0070C0"/>
              </a:solidFill>
            </a:defRPr>
          </a:pPr>
          <a:endParaRPr lang="ru-RU"/>
        </a:p>
      </c:txPr>
    </c:title>
    <c:view3D>
      <c:rAngAx val="1"/>
    </c:view3D>
    <c:plotArea>
      <c:layout/>
      <c:bar3DChart>
        <c:barDir val="col"/>
        <c:grouping val="clustered"/>
        <c:ser>
          <c:idx val="0"/>
          <c:order val="0"/>
          <c:tx>
            <c:strRef>
              <c:f>'03_2011'!$C$11</c:f>
              <c:strCache>
                <c:ptCount val="1"/>
                <c:pt idx="0">
                  <c:v>Просмотры страниц</c:v>
                </c:pt>
              </c:strCache>
            </c:strRef>
          </c:tx>
          <c:spPr>
            <a:solidFill>
              <a:srgbClr val="00B0F0"/>
            </a:solidFill>
          </c:spPr>
          <c:dLbls>
            <c:dLbl>
              <c:idx val="0"/>
              <c:layout>
                <c:manualLayout>
                  <c:x val="8.4792928990795914E-3"/>
                  <c:y val="-7.7354952763533033E-2"/>
                </c:manualLayout>
              </c:layout>
              <c:showVal val="1"/>
            </c:dLbl>
            <c:dLbl>
              <c:idx val="1"/>
              <c:layout>
                <c:manualLayout>
                  <c:x val="5.5963333133925305E-2"/>
                  <c:y val="-8.354334898461574E-2"/>
                </c:manualLayout>
              </c:layout>
              <c:showVal val="1"/>
            </c:dLbl>
            <c:txPr>
              <a:bodyPr/>
              <a:lstStyle/>
              <a:p>
                <a:pPr>
                  <a:defRPr sz="1600"/>
                </a:pPr>
                <a:endParaRPr lang="ru-RU"/>
              </a:p>
            </c:txPr>
            <c:showVal val="1"/>
          </c:dLbls>
          <c:cat>
            <c:strRef>
              <c:f>'03_2011'!$B$12:$B$13</c:f>
              <c:strCache>
                <c:ptCount val="2"/>
                <c:pt idx="0">
                  <c:v>март 2011</c:v>
                </c:pt>
                <c:pt idx="1">
                  <c:v>март 2012</c:v>
                </c:pt>
              </c:strCache>
            </c:strRef>
          </c:cat>
          <c:val>
            <c:numRef>
              <c:f>'03_2011'!$C$12:$C$13</c:f>
              <c:numCache>
                <c:formatCode>#,##0</c:formatCode>
                <c:ptCount val="2"/>
                <c:pt idx="0">
                  <c:v>4236755</c:v>
                </c:pt>
                <c:pt idx="1">
                  <c:v>6424653</c:v>
                </c:pt>
              </c:numCache>
            </c:numRef>
          </c:val>
        </c:ser>
        <c:dLbls>
          <c:showVal val="1"/>
        </c:dLbls>
        <c:shape val="box"/>
        <c:axId val="99650560"/>
        <c:axId val="103498496"/>
        <c:axId val="0"/>
      </c:bar3DChart>
      <c:catAx>
        <c:axId val="99650560"/>
        <c:scaling>
          <c:orientation val="minMax"/>
        </c:scaling>
        <c:axPos val="b"/>
        <c:majorTickMark val="none"/>
        <c:tickLblPos val="nextTo"/>
        <c:txPr>
          <a:bodyPr/>
          <a:lstStyle/>
          <a:p>
            <a:pPr>
              <a:defRPr sz="1600"/>
            </a:pPr>
            <a:endParaRPr lang="ru-RU"/>
          </a:p>
        </c:txPr>
        <c:crossAx val="103498496"/>
        <c:crosses val="autoZero"/>
        <c:auto val="1"/>
        <c:lblAlgn val="ctr"/>
        <c:lblOffset val="100"/>
      </c:catAx>
      <c:valAx>
        <c:axId val="103498496"/>
        <c:scaling>
          <c:orientation val="minMax"/>
        </c:scaling>
        <c:delete val="1"/>
        <c:axPos val="l"/>
        <c:numFmt formatCode="#,##0" sourceLinked="1"/>
        <c:tickLblPos val="none"/>
        <c:crossAx val="99650560"/>
        <c:crosses val="autoZero"/>
        <c:crossBetween val="between"/>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2200">
              <a:solidFill>
                <a:srgbClr val="0070C0"/>
              </a:solidFill>
            </a:defRPr>
          </a:pPr>
          <a:endParaRPr lang="ru-RU"/>
        </a:p>
      </c:txPr>
    </c:title>
    <c:plotArea>
      <c:layout/>
      <c:lineChart>
        <c:grouping val="standard"/>
        <c:ser>
          <c:idx val="0"/>
          <c:order val="0"/>
          <c:tx>
            <c:strRef>
              <c:f>'03_2011'!$C$11</c:f>
              <c:strCache>
                <c:ptCount val="1"/>
                <c:pt idx="0">
                  <c:v>Ср. время на посетителя [ч:мин:сек]</c:v>
                </c:pt>
              </c:strCache>
            </c:strRef>
          </c:tx>
          <c:dLbls>
            <c:txPr>
              <a:bodyPr/>
              <a:lstStyle/>
              <a:p>
                <a:pPr>
                  <a:defRPr sz="1600"/>
                </a:pPr>
                <a:endParaRPr lang="ru-RU"/>
              </a:p>
            </c:txPr>
            <c:showVal val="1"/>
          </c:dLbls>
          <c:cat>
            <c:strRef>
              <c:f>'03_2011'!$B$12:$B$13</c:f>
              <c:strCache>
                <c:ptCount val="2"/>
                <c:pt idx="0">
                  <c:v>март 2011</c:v>
                </c:pt>
                <c:pt idx="1">
                  <c:v>март 2012</c:v>
                </c:pt>
              </c:strCache>
            </c:strRef>
          </c:cat>
          <c:val>
            <c:numRef>
              <c:f>'03_2011'!$C$12:$C$13</c:f>
              <c:numCache>
                <c:formatCode>h:mm:ss</c:formatCode>
                <c:ptCount val="2"/>
                <c:pt idx="0">
                  <c:v>1.3587962962962961E-2</c:v>
                </c:pt>
                <c:pt idx="1">
                  <c:v>1.4131944444444442E-2</c:v>
                </c:pt>
              </c:numCache>
            </c:numRef>
          </c:val>
        </c:ser>
        <c:dLbls>
          <c:showVal val="1"/>
        </c:dLbls>
        <c:marker val="1"/>
        <c:axId val="105350656"/>
        <c:axId val="105352192"/>
      </c:lineChart>
      <c:catAx>
        <c:axId val="105350656"/>
        <c:scaling>
          <c:orientation val="minMax"/>
        </c:scaling>
        <c:axPos val="b"/>
        <c:majorTickMark val="none"/>
        <c:tickLblPos val="nextTo"/>
        <c:txPr>
          <a:bodyPr/>
          <a:lstStyle/>
          <a:p>
            <a:pPr>
              <a:defRPr sz="1600"/>
            </a:pPr>
            <a:endParaRPr lang="ru-RU"/>
          </a:p>
        </c:txPr>
        <c:crossAx val="105352192"/>
        <c:crosses val="autoZero"/>
        <c:auto val="1"/>
        <c:lblAlgn val="ctr"/>
        <c:lblOffset val="100"/>
      </c:catAx>
      <c:valAx>
        <c:axId val="105352192"/>
        <c:scaling>
          <c:orientation val="minMax"/>
        </c:scaling>
        <c:delete val="1"/>
        <c:axPos val="l"/>
        <c:numFmt formatCode="h:mm:ss" sourceLinked="1"/>
        <c:tickLblPos val="none"/>
        <c:crossAx val="105350656"/>
        <c:crosses val="autoZero"/>
        <c:crossBetween val="between"/>
      </c:valAx>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layout/>
      <c:txPr>
        <a:bodyPr/>
        <a:lstStyle/>
        <a:p>
          <a:pPr>
            <a:defRPr sz="2200">
              <a:solidFill>
                <a:srgbClr val="0070C0"/>
              </a:solidFill>
            </a:defRPr>
          </a:pPr>
          <a:endParaRPr lang="ru-RU"/>
        </a:p>
      </c:txPr>
    </c:title>
    <c:plotArea>
      <c:layout/>
      <c:lineChart>
        <c:grouping val="standard"/>
        <c:ser>
          <c:idx val="0"/>
          <c:order val="0"/>
          <c:tx>
            <c:strRef>
              <c:f>'03_2011'!$C$11</c:f>
              <c:strCache>
                <c:ptCount val="1"/>
                <c:pt idx="0">
                  <c:v>Ср. длительность просмотра [ч:мин:сек]</c:v>
                </c:pt>
              </c:strCache>
            </c:strRef>
          </c:tx>
          <c:dLbls>
            <c:txPr>
              <a:bodyPr/>
              <a:lstStyle/>
              <a:p>
                <a:pPr>
                  <a:defRPr sz="1600"/>
                </a:pPr>
                <a:endParaRPr lang="ru-RU"/>
              </a:p>
            </c:txPr>
            <c:showVal val="1"/>
          </c:dLbls>
          <c:cat>
            <c:strRef>
              <c:f>'03_2011'!$B$12:$B$13</c:f>
              <c:strCache>
                <c:ptCount val="2"/>
                <c:pt idx="0">
                  <c:v>март 2011</c:v>
                </c:pt>
                <c:pt idx="1">
                  <c:v>март 2012</c:v>
                </c:pt>
              </c:strCache>
            </c:strRef>
          </c:cat>
          <c:val>
            <c:numRef>
              <c:f>'03_2011'!$C$12:$C$13</c:f>
              <c:numCache>
                <c:formatCode>h:mm:ss</c:formatCode>
                <c:ptCount val="2"/>
                <c:pt idx="0">
                  <c:v>5.6712962962962978E-4</c:v>
                </c:pt>
                <c:pt idx="1">
                  <c:v>6.2500000000000012E-4</c:v>
                </c:pt>
              </c:numCache>
            </c:numRef>
          </c:val>
        </c:ser>
        <c:dLbls>
          <c:showVal val="1"/>
        </c:dLbls>
        <c:marker val="1"/>
        <c:axId val="125933824"/>
        <c:axId val="125935616"/>
      </c:lineChart>
      <c:catAx>
        <c:axId val="125933824"/>
        <c:scaling>
          <c:orientation val="minMax"/>
        </c:scaling>
        <c:axPos val="b"/>
        <c:majorTickMark val="none"/>
        <c:tickLblPos val="nextTo"/>
        <c:txPr>
          <a:bodyPr/>
          <a:lstStyle/>
          <a:p>
            <a:pPr>
              <a:defRPr sz="1600"/>
            </a:pPr>
            <a:endParaRPr lang="ru-RU"/>
          </a:p>
        </c:txPr>
        <c:crossAx val="125935616"/>
        <c:crosses val="autoZero"/>
        <c:auto val="1"/>
        <c:lblAlgn val="ctr"/>
        <c:lblOffset val="100"/>
      </c:catAx>
      <c:valAx>
        <c:axId val="125935616"/>
        <c:scaling>
          <c:orientation val="minMax"/>
        </c:scaling>
        <c:delete val="1"/>
        <c:axPos val="l"/>
        <c:numFmt formatCode="h:mm:ss" sourceLinked="1"/>
        <c:tickLblPos val="none"/>
        <c:crossAx val="125933824"/>
        <c:crosses val="autoZero"/>
        <c:crossBetween val="between"/>
      </c:valAx>
    </c:plotArea>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'03_2012'!$F$3</c:f>
              <c:strCache>
                <c:ptCount val="1"/>
                <c:pt idx="0">
                  <c:v>Женщины</c:v>
                </c:pt>
              </c:strCache>
            </c:strRef>
          </c:tx>
          <c:spPr>
            <a:solidFill>
              <a:srgbClr val="00B0F0"/>
            </a:solidFill>
          </c:spPr>
          <c:dLbls>
            <c:dLbl>
              <c:idx val="0"/>
              <c:layout>
                <c:manualLayout>
                  <c:x val="0"/>
                  <c:y val="-0.10261486097504316"/>
                </c:manualLayout>
              </c:layout>
              <c:showVal val="1"/>
            </c:dLbl>
            <c:txPr>
              <a:bodyPr/>
              <a:lstStyle/>
              <a:p>
                <a:pPr>
                  <a:defRPr sz="1600"/>
                </a:pPr>
                <a:endParaRPr lang="ru-RU"/>
              </a:p>
            </c:txPr>
            <c:showVal val="1"/>
          </c:dLbls>
          <c:cat>
            <c:strRef>
              <c:f>'03_2012'!$E$4</c:f>
              <c:strCache>
                <c:ptCount val="1"/>
                <c:pt idx="0">
                  <c:v>hh.ua</c:v>
                </c:pt>
              </c:strCache>
            </c:strRef>
          </c:cat>
          <c:val>
            <c:numRef>
              <c:f>'03_2012'!$F$4</c:f>
              <c:numCache>
                <c:formatCode>0.00%</c:formatCode>
                <c:ptCount val="1"/>
                <c:pt idx="0">
                  <c:v>0.56859999999999999</c:v>
                </c:pt>
              </c:numCache>
            </c:numRef>
          </c:val>
        </c:ser>
        <c:ser>
          <c:idx val="1"/>
          <c:order val="1"/>
          <c:tx>
            <c:strRef>
              <c:f>'03_2012'!$G$3</c:f>
              <c:strCache>
                <c:ptCount val="1"/>
                <c:pt idx="0">
                  <c:v>Мужчины</c:v>
                </c:pt>
              </c:strCache>
            </c:strRef>
          </c:tx>
          <c:spPr>
            <a:solidFill>
              <a:srgbClr val="FF0000"/>
            </a:solidFill>
          </c:spPr>
          <c:dLbls>
            <c:dLbl>
              <c:idx val="0"/>
              <c:layout>
                <c:manualLayout>
                  <c:x val="6.1820164311640065E-2"/>
                  <c:y val="-9.2994717758632897E-2"/>
                </c:manualLayout>
              </c:layout>
              <c:showVal val="1"/>
            </c:dLbl>
            <c:txPr>
              <a:bodyPr/>
              <a:lstStyle/>
              <a:p>
                <a:pPr>
                  <a:defRPr sz="1600"/>
                </a:pPr>
                <a:endParaRPr lang="ru-RU"/>
              </a:p>
            </c:txPr>
            <c:showVal val="1"/>
          </c:dLbls>
          <c:cat>
            <c:strRef>
              <c:f>'03_2012'!$E$4</c:f>
              <c:strCache>
                <c:ptCount val="1"/>
                <c:pt idx="0">
                  <c:v>hh.ua</c:v>
                </c:pt>
              </c:strCache>
            </c:strRef>
          </c:cat>
          <c:val>
            <c:numRef>
              <c:f>'03_2012'!$G$4</c:f>
              <c:numCache>
                <c:formatCode>0.00%</c:formatCode>
                <c:ptCount val="1"/>
                <c:pt idx="0">
                  <c:v>0.43140000000000006</c:v>
                </c:pt>
              </c:numCache>
            </c:numRef>
          </c:val>
        </c:ser>
        <c:dLbls>
          <c:showVal val="1"/>
        </c:dLbls>
        <c:shape val="box"/>
        <c:axId val="126973440"/>
        <c:axId val="126974976"/>
        <c:axId val="0"/>
      </c:bar3DChart>
      <c:catAx>
        <c:axId val="126973440"/>
        <c:scaling>
          <c:orientation val="minMax"/>
        </c:scaling>
        <c:delete val="1"/>
        <c:axPos val="b"/>
        <c:majorTickMark val="none"/>
        <c:tickLblPos val="none"/>
        <c:crossAx val="126974976"/>
        <c:crosses val="autoZero"/>
        <c:auto val="1"/>
        <c:lblAlgn val="ctr"/>
        <c:lblOffset val="100"/>
      </c:catAx>
      <c:valAx>
        <c:axId val="126974976"/>
        <c:scaling>
          <c:orientation val="minMax"/>
        </c:scaling>
        <c:delete val="1"/>
        <c:axPos val="l"/>
        <c:numFmt formatCode="0.00%" sourceLinked="1"/>
        <c:tickLblPos val="none"/>
        <c:crossAx val="126973440"/>
        <c:crosses val="autoZero"/>
        <c:crossBetween val="between"/>
      </c:valAx>
    </c:plotArea>
    <c:legend>
      <c:legendPos val="t"/>
      <c:layout/>
      <c:txPr>
        <a:bodyPr/>
        <a:lstStyle/>
        <a:p>
          <a:pPr>
            <a:defRPr sz="1600"/>
          </a:pPr>
          <a:endParaRPr lang="ru-RU"/>
        </a:p>
      </c:txPr>
    </c:legend>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AngAx val="1"/>
    </c:view3D>
    <c:plotArea>
      <c:layout/>
      <c:bar3DChart>
        <c:barDir val="bar"/>
        <c:grouping val="clustered"/>
        <c:ser>
          <c:idx val="0"/>
          <c:order val="0"/>
          <c:tx>
            <c:strRef>
              <c:f>'03_2012'!$E$14</c:f>
              <c:strCache>
                <c:ptCount val="1"/>
                <c:pt idx="0">
                  <c:v>hh.ua</c:v>
                </c:pt>
              </c:strCache>
            </c:strRef>
          </c:tx>
          <c:spPr>
            <a:solidFill>
              <a:srgbClr val="00B0F0"/>
            </a:solidFill>
          </c:spPr>
          <c:dPt>
            <c:idx val="2"/>
            <c:spPr>
              <a:solidFill>
                <a:srgbClr val="FF0000"/>
              </a:solidFill>
            </c:spPr>
          </c:dPt>
          <c:dLbls>
            <c:dLbl>
              <c:idx val="2"/>
              <c:layout>
                <c:manualLayout>
                  <c:x val="9.6201432164103005E-3"/>
                  <c:y val="-1.60335720273505E-2"/>
                </c:manualLayout>
              </c:layout>
              <c:showVal val="1"/>
            </c:dLbl>
            <c:txPr>
              <a:bodyPr/>
              <a:lstStyle/>
              <a:p>
                <a:pPr>
                  <a:defRPr sz="1600"/>
                </a:pPr>
                <a:endParaRPr lang="ru-RU"/>
              </a:p>
            </c:txPr>
            <c:showVal val="1"/>
          </c:dLbls>
          <c:cat>
            <c:strRef>
              <c:f>'03_2012'!$F$13:$K$13</c:f>
              <c:strCache>
                <c:ptCount val="6"/>
                <c:pt idx="0">
                  <c:v>14 лет</c:v>
                </c:pt>
                <c:pt idx="1">
                  <c:v>15-24</c:v>
                </c:pt>
                <c:pt idx="2">
                  <c:v>25-34</c:v>
                </c:pt>
                <c:pt idx="3">
                  <c:v>35-44</c:v>
                </c:pt>
                <c:pt idx="4">
                  <c:v>45-54</c:v>
                </c:pt>
                <c:pt idx="5">
                  <c:v>55+</c:v>
                </c:pt>
              </c:strCache>
            </c:strRef>
          </c:cat>
          <c:val>
            <c:numRef>
              <c:f>'03_2012'!$F$14:$K$14</c:f>
              <c:numCache>
                <c:formatCode>0.00%</c:formatCode>
                <c:ptCount val="6"/>
                <c:pt idx="0">
                  <c:v>1.6000000000000003E-3</c:v>
                </c:pt>
                <c:pt idx="1">
                  <c:v>0.3373000000000001</c:v>
                </c:pt>
                <c:pt idx="2">
                  <c:v>0.3640000000000001</c:v>
                </c:pt>
                <c:pt idx="3">
                  <c:v>0.18360000000000001</c:v>
                </c:pt>
                <c:pt idx="4">
                  <c:v>8.9000000000000037E-2</c:v>
                </c:pt>
                <c:pt idx="5">
                  <c:v>2.4500000000000001E-2</c:v>
                </c:pt>
              </c:numCache>
            </c:numRef>
          </c:val>
        </c:ser>
        <c:dLbls>
          <c:showVal val="1"/>
        </c:dLbls>
        <c:shape val="box"/>
        <c:axId val="126498304"/>
        <c:axId val="126961152"/>
        <c:axId val="0"/>
      </c:bar3DChart>
      <c:catAx>
        <c:axId val="126498304"/>
        <c:scaling>
          <c:orientation val="minMax"/>
        </c:scaling>
        <c:axPos val="l"/>
        <c:majorTickMark val="none"/>
        <c:tickLblPos val="nextTo"/>
        <c:txPr>
          <a:bodyPr/>
          <a:lstStyle/>
          <a:p>
            <a:pPr>
              <a:defRPr sz="1600"/>
            </a:pPr>
            <a:endParaRPr lang="ru-RU"/>
          </a:p>
        </c:txPr>
        <c:crossAx val="126961152"/>
        <c:crosses val="autoZero"/>
        <c:auto val="1"/>
        <c:lblAlgn val="ctr"/>
        <c:lblOffset val="100"/>
      </c:catAx>
      <c:valAx>
        <c:axId val="126961152"/>
        <c:scaling>
          <c:orientation val="minMax"/>
        </c:scaling>
        <c:delete val="1"/>
        <c:axPos val="b"/>
        <c:numFmt formatCode="0.00%" sourceLinked="1"/>
        <c:tickLblPos val="none"/>
        <c:crossAx val="126498304"/>
        <c:crosses val="autoZero"/>
        <c:crossBetween val="between"/>
      </c:valAx>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AngAx val="1"/>
    </c:view3D>
    <c:plotArea>
      <c:layout/>
      <c:bar3DChart>
        <c:barDir val="bar"/>
        <c:grouping val="clustered"/>
        <c:ser>
          <c:idx val="0"/>
          <c:order val="0"/>
          <c:tx>
            <c:strRef>
              <c:f>'03_2012'!$E$32</c:f>
              <c:strCache>
                <c:ptCount val="1"/>
                <c:pt idx="0">
                  <c:v>hh.ua</c:v>
                </c:pt>
              </c:strCache>
            </c:strRef>
          </c:tx>
          <c:spPr>
            <a:solidFill>
              <a:srgbClr val="00B0F0"/>
            </a:solidFill>
          </c:spPr>
          <c:dPt>
            <c:idx val="3"/>
            <c:spPr>
              <a:solidFill>
                <a:srgbClr val="FF0000"/>
              </a:solidFill>
            </c:spPr>
          </c:dPt>
          <c:dLbls>
            <c:dLbl>
              <c:idx val="0"/>
              <c:layout>
                <c:manualLayout>
                  <c:x val="1.8896709889377375E-2"/>
                  <c:y val="-3.3277224962425566E-3"/>
                </c:manualLayout>
              </c:layout>
              <c:showVal val="1"/>
            </c:dLbl>
            <c:dLbl>
              <c:idx val="1"/>
              <c:layout>
                <c:manualLayout>
                  <c:x val="2.3620887361721712E-2"/>
                  <c:y val="-1.3310889984970225E-2"/>
                </c:manualLayout>
              </c:layout>
              <c:showVal val="1"/>
            </c:dLbl>
            <c:dLbl>
              <c:idx val="2"/>
              <c:layout>
                <c:manualLayout>
                  <c:x val="1.8896709889377375E-2"/>
                  <c:y val="-9.9831674887276688E-3"/>
                </c:manualLayout>
              </c:layout>
              <c:showVal val="1"/>
            </c:dLbl>
            <c:dLbl>
              <c:idx val="3"/>
              <c:layout>
                <c:manualLayout>
                  <c:x val="2.2046161537606818E-2"/>
                  <c:y val="-3.3277224962425566E-3"/>
                </c:manualLayout>
              </c:layout>
              <c:showVal val="1"/>
            </c:dLbl>
            <c:txPr>
              <a:bodyPr/>
              <a:lstStyle/>
              <a:p>
                <a:pPr>
                  <a:defRPr sz="1600"/>
                </a:pPr>
                <a:endParaRPr lang="ru-RU"/>
              </a:p>
            </c:txPr>
            <c:showVal val="1"/>
          </c:dLbls>
          <c:cat>
            <c:strRef>
              <c:f>'03_2012'!$F$31:$I$31</c:f>
              <c:strCache>
                <c:ptCount val="4"/>
                <c:pt idx="0">
                  <c:v>начальное</c:v>
                </c:pt>
                <c:pt idx="1">
                  <c:v>среднее</c:v>
                </c:pt>
                <c:pt idx="2">
                  <c:v>неполное высшее</c:v>
                </c:pt>
                <c:pt idx="3">
                  <c:v>высшее</c:v>
                </c:pt>
              </c:strCache>
            </c:strRef>
          </c:cat>
          <c:val>
            <c:numRef>
              <c:f>'03_2012'!$F$32:$I$32</c:f>
              <c:numCache>
                <c:formatCode>0.00%</c:formatCode>
                <c:ptCount val="4"/>
                <c:pt idx="0">
                  <c:v>3.500000000000001E-2</c:v>
                </c:pt>
                <c:pt idx="1">
                  <c:v>0.26090000000000002</c:v>
                </c:pt>
                <c:pt idx="2">
                  <c:v>0.18080000000000002</c:v>
                </c:pt>
                <c:pt idx="3">
                  <c:v>0.52329999999999999</c:v>
                </c:pt>
              </c:numCache>
            </c:numRef>
          </c:val>
        </c:ser>
        <c:dLbls>
          <c:showVal val="1"/>
        </c:dLbls>
        <c:shape val="box"/>
        <c:axId val="126959616"/>
        <c:axId val="126986496"/>
        <c:axId val="0"/>
      </c:bar3DChart>
      <c:catAx>
        <c:axId val="126959616"/>
        <c:scaling>
          <c:orientation val="minMax"/>
        </c:scaling>
        <c:axPos val="l"/>
        <c:majorTickMark val="none"/>
        <c:tickLblPos val="nextTo"/>
        <c:txPr>
          <a:bodyPr/>
          <a:lstStyle/>
          <a:p>
            <a:pPr>
              <a:defRPr sz="1600"/>
            </a:pPr>
            <a:endParaRPr lang="ru-RU"/>
          </a:p>
        </c:txPr>
        <c:crossAx val="126986496"/>
        <c:crosses val="autoZero"/>
        <c:auto val="1"/>
        <c:lblAlgn val="ctr"/>
        <c:lblOffset val="100"/>
      </c:catAx>
      <c:valAx>
        <c:axId val="126986496"/>
        <c:scaling>
          <c:orientation val="minMax"/>
        </c:scaling>
        <c:delete val="1"/>
        <c:axPos val="b"/>
        <c:numFmt formatCode="0.00%" sourceLinked="1"/>
        <c:tickLblPos val="none"/>
        <c:crossAx val="126959616"/>
        <c:crosses val="autoZero"/>
        <c:crossBetween val="between"/>
      </c:valAx>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AngAx val="1"/>
    </c:view3D>
    <c:plotArea>
      <c:layout/>
      <c:bar3DChart>
        <c:barDir val="bar"/>
        <c:grouping val="clustered"/>
        <c:ser>
          <c:idx val="0"/>
          <c:order val="0"/>
          <c:tx>
            <c:strRef>
              <c:f>'03_2012'!$E$46</c:f>
              <c:strCache>
                <c:ptCount val="1"/>
                <c:pt idx="0">
                  <c:v>hh.ua</c:v>
                </c:pt>
              </c:strCache>
            </c:strRef>
          </c:tx>
          <c:spPr>
            <a:solidFill>
              <a:srgbClr val="00B0F0"/>
            </a:solidFill>
          </c:spPr>
          <c:dPt>
            <c:idx val="0"/>
            <c:spPr>
              <a:solidFill>
                <a:srgbClr val="FF0000"/>
              </a:solidFill>
            </c:spPr>
          </c:dPt>
          <c:dLbls>
            <c:dLbl>
              <c:idx val="0"/>
              <c:layout>
                <c:manualLayout>
                  <c:x val="-3.1215803947052929E-3"/>
                  <c:y val="-6.8072358431909105E-2"/>
                </c:manualLayout>
              </c:layout>
              <c:showVal val="1"/>
            </c:dLbl>
            <c:txPr>
              <a:bodyPr/>
              <a:lstStyle/>
              <a:p>
                <a:pPr>
                  <a:defRPr sz="1600"/>
                </a:pPr>
                <a:endParaRPr lang="ru-RU"/>
              </a:p>
            </c:txPr>
            <c:showVal val="1"/>
          </c:dLbls>
          <c:cat>
            <c:strRef>
              <c:f>'03_2012'!$F$45:$J$45</c:f>
              <c:strCache>
                <c:ptCount val="5"/>
                <c:pt idx="0">
                  <c:v>каждый день</c:v>
                </c:pt>
                <c:pt idx="1">
                  <c:v>несоклько раз в неделю</c:v>
                </c:pt>
                <c:pt idx="2">
                  <c:v>раз в неделю</c:v>
                </c:pt>
                <c:pt idx="3">
                  <c:v>несколько раз в неделю (2-3)</c:v>
                </c:pt>
                <c:pt idx="4">
                  <c:v>раз в месяц</c:v>
                </c:pt>
              </c:strCache>
            </c:strRef>
          </c:cat>
          <c:val>
            <c:numRef>
              <c:f>'03_2012'!$F$46:$J$46</c:f>
              <c:numCache>
                <c:formatCode>0.00%</c:formatCode>
                <c:ptCount val="5"/>
                <c:pt idx="0">
                  <c:v>0.92720000000000002</c:v>
                </c:pt>
                <c:pt idx="1">
                  <c:v>6.6299999999999998E-2</c:v>
                </c:pt>
                <c:pt idx="2">
                  <c:v>2.8000000000000004E-3</c:v>
                </c:pt>
                <c:pt idx="3">
                  <c:v>3.3000000000000004E-3</c:v>
                </c:pt>
                <c:pt idx="4">
                  <c:v>5.0000000000000012E-4</c:v>
                </c:pt>
              </c:numCache>
            </c:numRef>
          </c:val>
        </c:ser>
        <c:dLbls>
          <c:showVal val="1"/>
        </c:dLbls>
        <c:shape val="box"/>
        <c:axId val="126855808"/>
        <c:axId val="126869888"/>
        <c:axId val="0"/>
      </c:bar3DChart>
      <c:catAx>
        <c:axId val="126855808"/>
        <c:scaling>
          <c:orientation val="minMax"/>
        </c:scaling>
        <c:axPos val="l"/>
        <c:majorTickMark val="none"/>
        <c:tickLblPos val="nextTo"/>
        <c:txPr>
          <a:bodyPr/>
          <a:lstStyle/>
          <a:p>
            <a:pPr>
              <a:defRPr sz="1600"/>
            </a:pPr>
            <a:endParaRPr lang="ru-RU"/>
          </a:p>
        </c:txPr>
        <c:crossAx val="126869888"/>
        <c:crosses val="autoZero"/>
        <c:auto val="1"/>
        <c:lblAlgn val="ctr"/>
        <c:lblOffset val="100"/>
      </c:catAx>
      <c:valAx>
        <c:axId val="126869888"/>
        <c:scaling>
          <c:orientation val="minMax"/>
        </c:scaling>
        <c:delete val="1"/>
        <c:axPos val="b"/>
        <c:numFmt formatCode="0.00%" sourceLinked="1"/>
        <c:tickLblPos val="none"/>
        <c:crossAx val="126855808"/>
        <c:crosses val="autoZero"/>
        <c:crossBetween val="between"/>
      </c:valAx>
    </c:plotArea>
    <c:plotVisOnly val="1"/>
    <c:dispBlanksAs val="gap"/>
  </c:chart>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AngAx val="1"/>
    </c:view3D>
    <c:plotArea>
      <c:layout/>
      <c:bar3DChart>
        <c:barDir val="col"/>
        <c:grouping val="clustered"/>
        <c:ser>
          <c:idx val="0"/>
          <c:order val="0"/>
          <c:tx>
            <c:strRef>
              <c:f>'03_2012'!$G$68</c:f>
              <c:strCache>
                <c:ptCount val="1"/>
                <c:pt idx="0">
                  <c:v>работают</c:v>
                </c:pt>
              </c:strCache>
            </c:strRef>
          </c:tx>
          <c:spPr>
            <a:solidFill>
              <a:srgbClr val="00B0F0"/>
            </a:solidFill>
          </c:spPr>
          <c:dLbls>
            <c:dLbl>
              <c:idx val="0"/>
              <c:layout>
                <c:manualLayout>
                  <c:x val="-1.2223614317881073E-2"/>
                  <c:y val="-0.10947062143253757"/>
                </c:manualLayout>
              </c:layout>
              <c:showVal val="1"/>
            </c:dLbl>
            <c:txPr>
              <a:bodyPr/>
              <a:lstStyle/>
              <a:p>
                <a:pPr>
                  <a:defRPr sz="1600"/>
                </a:pPr>
                <a:endParaRPr lang="ru-RU"/>
              </a:p>
            </c:txPr>
            <c:showVal val="1"/>
          </c:dLbls>
          <c:cat>
            <c:strRef>
              <c:f>'03_2012'!$F$69</c:f>
              <c:strCache>
                <c:ptCount val="1"/>
                <c:pt idx="0">
                  <c:v>hh.ua</c:v>
                </c:pt>
              </c:strCache>
            </c:strRef>
          </c:cat>
          <c:val>
            <c:numRef>
              <c:f>'03_2012'!$G$69</c:f>
              <c:numCache>
                <c:formatCode>0.00%</c:formatCode>
                <c:ptCount val="1"/>
                <c:pt idx="0">
                  <c:v>0.65420000000000011</c:v>
                </c:pt>
              </c:numCache>
            </c:numRef>
          </c:val>
        </c:ser>
        <c:ser>
          <c:idx val="1"/>
          <c:order val="1"/>
          <c:tx>
            <c:strRef>
              <c:f>'03_2012'!$H$68</c:f>
              <c:strCache>
                <c:ptCount val="1"/>
                <c:pt idx="0">
                  <c:v>не работают</c:v>
                </c:pt>
              </c:strCache>
            </c:strRef>
          </c:tx>
          <c:spPr>
            <a:solidFill>
              <a:srgbClr val="FF0000"/>
            </a:solidFill>
          </c:spPr>
          <c:dLbls>
            <c:dLbl>
              <c:idx val="0"/>
              <c:layout>
                <c:manualLayout>
                  <c:x val="6.6356763439925831E-2"/>
                  <c:y val="-0.11251147202788586"/>
                </c:manualLayout>
              </c:layout>
              <c:showVal val="1"/>
            </c:dLbl>
            <c:txPr>
              <a:bodyPr/>
              <a:lstStyle/>
              <a:p>
                <a:pPr>
                  <a:defRPr sz="1600"/>
                </a:pPr>
                <a:endParaRPr lang="ru-RU"/>
              </a:p>
            </c:txPr>
            <c:showVal val="1"/>
          </c:dLbls>
          <c:cat>
            <c:strRef>
              <c:f>'03_2012'!$F$69</c:f>
              <c:strCache>
                <c:ptCount val="1"/>
                <c:pt idx="0">
                  <c:v>hh.ua</c:v>
                </c:pt>
              </c:strCache>
            </c:strRef>
          </c:cat>
          <c:val>
            <c:numRef>
              <c:f>'03_2012'!$H$69</c:f>
              <c:numCache>
                <c:formatCode>0.00%</c:formatCode>
                <c:ptCount val="1"/>
                <c:pt idx="0">
                  <c:v>0.34580000000000005</c:v>
                </c:pt>
              </c:numCache>
            </c:numRef>
          </c:val>
        </c:ser>
        <c:dLbls>
          <c:showVal val="1"/>
        </c:dLbls>
        <c:shape val="box"/>
        <c:axId val="128517248"/>
        <c:axId val="128518784"/>
        <c:axId val="0"/>
      </c:bar3DChart>
      <c:catAx>
        <c:axId val="128517248"/>
        <c:scaling>
          <c:orientation val="minMax"/>
        </c:scaling>
        <c:delete val="1"/>
        <c:axPos val="b"/>
        <c:majorTickMark val="none"/>
        <c:tickLblPos val="none"/>
        <c:crossAx val="128518784"/>
        <c:crosses val="autoZero"/>
        <c:auto val="1"/>
        <c:lblAlgn val="ctr"/>
        <c:lblOffset val="100"/>
      </c:catAx>
      <c:valAx>
        <c:axId val="128518784"/>
        <c:scaling>
          <c:orientation val="minMax"/>
        </c:scaling>
        <c:delete val="1"/>
        <c:axPos val="l"/>
        <c:numFmt formatCode="0.00%" sourceLinked="1"/>
        <c:tickLblPos val="none"/>
        <c:crossAx val="128517248"/>
        <c:crosses val="autoZero"/>
        <c:crossBetween val="between"/>
      </c:valAx>
    </c:plotArea>
    <c:legend>
      <c:legendPos val="t"/>
      <c:layout/>
      <c:txPr>
        <a:bodyPr/>
        <a:lstStyle/>
        <a:p>
          <a:pPr>
            <a:defRPr sz="2000"/>
          </a:pPr>
          <a:endParaRPr lang="ru-RU"/>
        </a:p>
      </c:txPr>
    </c:legend>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pl-PL"/>
          </a:p>
        </p:txBody>
      </p:sp>
      <p:sp>
        <p:nvSpPr>
          <p:cNvPr id="3" name="Symbol zastępczy daty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7E72FCFB-E300-4B58-A2E3-5BDEB7579293}" type="datetimeFigureOut">
              <a:rPr lang="pl-PL" smtClean="0"/>
              <a:pPr/>
              <a:t>2012-06-05</a:t>
            </a:fld>
            <a:endParaRPr lang="pl-PL"/>
          </a:p>
        </p:txBody>
      </p:sp>
      <p:sp>
        <p:nvSpPr>
          <p:cNvPr id="4" name="Symbol zastępczy stopki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pl-PL"/>
          </a:p>
        </p:txBody>
      </p:sp>
      <p:sp>
        <p:nvSpPr>
          <p:cNvPr id="5" name="Symbol zastępczy numeru slajdu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B2776212-46BB-4C23-93F1-994BBBA71BE9}" type="slidenum">
              <a:rPr lang="pl-PL" smtClean="0"/>
              <a:pPr/>
              <a:t>‹#›</a:t>
            </a:fld>
            <a:endParaRPr lang="pl-PL"/>
          </a:p>
        </p:txBody>
      </p:sp>
    </p:spTree>
    <p:extLst>
      <p:ext uri="{BB962C8B-B14F-4D97-AF65-F5344CB8AC3E}">
        <p14:creationId xmlns:p14="http://schemas.microsoft.com/office/powerpoint/2010/main" xmlns="" val="1942714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pl-PL"/>
          </a:p>
        </p:txBody>
      </p:sp>
      <p:sp>
        <p:nvSpPr>
          <p:cNvPr id="3" name="Symbol zastępczy daty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A832457-8648-42C4-BF87-B786F5EA6DD4}" type="datetimeFigureOut">
              <a:rPr lang="pl-PL" smtClean="0"/>
              <a:pPr/>
              <a:t>2012-06-05</a:t>
            </a:fld>
            <a:endParaRPr lang="pl-PL"/>
          </a:p>
        </p:txBody>
      </p:sp>
      <p:sp>
        <p:nvSpPr>
          <p:cNvPr id="4" name="Symbol zastępczy obrazu slajd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pl-PL"/>
          </a:p>
        </p:txBody>
      </p:sp>
      <p:sp>
        <p:nvSpPr>
          <p:cNvPr id="5" name="Symbol zastępczy notatek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pl-PL"/>
          </a:p>
        </p:txBody>
      </p:sp>
      <p:sp>
        <p:nvSpPr>
          <p:cNvPr id="7" name="Symbol zastępczy numeru slajdu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EDF7E38-EC97-4A55-B17A-AB8105FE8257}" type="slidenum">
              <a:rPr lang="pl-PL" smtClean="0"/>
              <a:pPr/>
              <a:t>‹#›</a:t>
            </a:fld>
            <a:endParaRPr lang="pl-PL"/>
          </a:p>
        </p:txBody>
      </p:sp>
    </p:spTree>
    <p:extLst>
      <p:ext uri="{BB962C8B-B14F-4D97-AF65-F5344CB8AC3E}">
        <p14:creationId xmlns:p14="http://schemas.microsoft.com/office/powerpoint/2010/main" xmlns="" val="484635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2</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11</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12</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13</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14</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15</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16</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4</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5</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6</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7</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8</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9</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lvl="0"/>
            <a:endParaRPr lang="pl-PL" dirty="0" smtClean="0"/>
          </a:p>
        </p:txBody>
      </p:sp>
      <p:sp>
        <p:nvSpPr>
          <p:cNvPr id="4" name="Symbol zastępczy numeru slajdu 3"/>
          <p:cNvSpPr>
            <a:spLocks noGrp="1"/>
          </p:cNvSpPr>
          <p:nvPr>
            <p:ph type="sldNum" sz="quarter" idx="10"/>
          </p:nvPr>
        </p:nvSpPr>
        <p:spPr/>
        <p:txBody>
          <a:bodyPr/>
          <a:lstStyle/>
          <a:p>
            <a:fld id="{7EDF7E38-EC97-4A55-B17A-AB8105FE8257}" type="slidenum">
              <a:rPr lang="pl-PL" smtClean="0"/>
              <a:pPr/>
              <a:t>10</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31.pn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png"/><Relationship Id="rId7" Type="http://schemas.openxmlformats.org/officeDocument/2006/relationships/image" Target="../media/image34.png"/><Relationship Id="rId2" Type="http://schemas.openxmlformats.org/officeDocument/2006/relationships/image" Target="../media/image43.gif"/><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32.png"/><Relationship Id="rId9" Type="http://schemas.openxmlformats.org/officeDocument/2006/relationships/image" Target="../media/image3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9_Tytuł i zawartość">
    <p:spTree>
      <p:nvGrpSpPr>
        <p:cNvPr id="1" name=""/>
        <p:cNvGrpSpPr/>
        <p:nvPr/>
      </p:nvGrpSpPr>
      <p:grpSpPr>
        <a:xfrm>
          <a:off x="0" y="0"/>
          <a:ext cx="0" cy="0"/>
          <a:chOff x="0" y="0"/>
          <a:chExt cx="0" cy="0"/>
        </a:xfrm>
      </p:grpSpPr>
      <p:pic>
        <p:nvPicPr>
          <p:cNvPr id="17" name="Obraz 16" descr="tło białe2.png"/>
          <p:cNvPicPr>
            <a:picLocks noChangeAspect="1"/>
          </p:cNvPicPr>
          <p:nvPr userDrawn="1"/>
        </p:nvPicPr>
        <p:blipFill>
          <a:blip r:embed="rId2" cstate="print">
            <a:lum bright="-3000" contrast="2000"/>
          </a:blip>
          <a:srcRect l="2379" r="11495" b="41445"/>
          <a:stretch>
            <a:fillRect/>
          </a:stretch>
        </p:blipFill>
        <p:spPr>
          <a:xfrm>
            <a:off x="0" y="4581128"/>
            <a:ext cx="9144000" cy="2276872"/>
          </a:xfrm>
          <a:prstGeom prst="rect">
            <a:avLst/>
          </a:prstGeom>
        </p:spPr>
      </p:pic>
      <p:sp>
        <p:nvSpPr>
          <p:cNvPr id="19" name="Prostokąt 18"/>
          <p:cNvSpPr/>
          <p:nvPr userDrawn="1"/>
        </p:nvSpPr>
        <p:spPr>
          <a:xfrm>
            <a:off x="8519740" y="6092826"/>
            <a:ext cx="624260" cy="7651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Symbol zastępczy tekstu 2"/>
          <p:cNvSpPr>
            <a:spLocks noGrp="1"/>
          </p:cNvSpPr>
          <p:nvPr>
            <p:ph idx="1"/>
          </p:nvPr>
        </p:nvSpPr>
        <p:spPr>
          <a:xfrm>
            <a:off x="1042987" y="1556792"/>
            <a:ext cx="6842125" cy="4032796"/>
          </a:xfrm>
          <a:prstGeom prst="rect">
            <a:avLst/>
          </a:prstGeom>
        </p:spPr>
        <p:txBody>
          <a:bodyPr vert="horz" lIns="91440" tIns="45720" rIns="91440" bIns="45720" rtlCol="0">
            <a:normAutofit/>
          </a:bodyPr>
          <a:lstStyle>
            <a:lvl1pPr>
              <a:buClr>
                <a:srgbClr val="00B0F0"/>
              </a:buClr>
              <a:defRPr sz="2400">
                <a:solidFill>
                  <a:schemeClr val="tx1">
                    <a:lumMod val="85000"/>
                    <a:lumOff val="15000"/>
                  </a:schemeClr>
                </a:solidFill>
              </a:defRPr>
            </a:lvl1pPr>
            <a:lvl2pPr>
              <a:buClr>
                <a:srgbClr val="00B0F0"/>
              </a:buClr>
              <a:defRPr sz="2000">
                <a:solidFill>
                  <a:schemeClr val="tx1">
                    <a:lumMod val="85000"/>
                    <a:lumOff val="15000"/>
                  </a:schemeClr>
                </a:solidFill>
              </a:defRPr>
            </a:lvl2pPr>
            <a:lvl3pPr>
              <a:buClr>
                <a:srgbClr val="00B0F0"/>
              </a:buClr>
              <a:defRPr sz="1800">
                <a:solidFill>
                  <a:schemeClr val="tx1">
                    <a:lumMod val="85000"/>
                    <a:lumOff val="15000"/>
                  </a:schemeClr>
                </a:solidFill>
              </a:defRPr>
            </a:lvl3pPr>
            <a:lvl4pPr>
              <a:buClr>
                <a:srgbClr val="00B0F0"/>
              </a:buClr>
              <a:defRPr sz="1600">
                <a:solidFill>
                  <a:schemeClr val="tx1">
                    <a:lumMod val="85000"/>
                    <a:lumOff val="15000"/>
                  </a:schemeClr>
                </a:solidFill>
              </a:defRPr>
            </a:lvl4pPr>
            <a:lvl5pPr>
              <a:buClr>
                <a:srgbClr val="00B0F0"/>
              </a:buClr>
              <a:defRPr sz="1600">
                <a:solidFill>
                  <a:schemeClr val="tx1">
                    <a:lumMod val="85000"/>
                    <a:lumOff val="15000"/>
                  </a:schemeClr>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23" name="Symbol zastępczy numeru slajdu 28"/>
          <p:cNvSpPr txBox="1">
            <a:spLocks/>
          </p:cNvSpPr>
          <p:nvPr userDrawn="1"/>
        </p:nvSpPr>
        <p:spPr>
          <a:xfrm>
            <a:off x="8244408" y="6128568"/>
            <a:ext cx="936104" cy="468784"/>
          </a:xfrm>
          <a:prstGeom prst="rect">
            <a:avLst/>
          </a:prstGeom>
        </p:spPr>
        <p:txBody>
          <a:bodyPr vert="horz" lIns="91440" tIns="45720" rIns="91440" bIns="4572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fld id="{2E201D11-0067-47E5-8999-9180AD2FB69F}" type="slidenum">
              <a:rPr kumimoji="0" lang="pl-PL" sz="4200" b="1" i="0" u="none" strike="noStrike" kern="1200" cap="none" spc="0" normalizeH="0" baseline="0" noProof="0" smtClean="0">
                <a:ln>
                  <a:noFill/>
                </a:ln>
                <a:solidFill>
                  <a:schemeClr val="bg1">
                    <a:lumMod val="95000"/>
                  </a:schemeClr>
                </a:solidFill>
                <a:effectLst/>
                <a:uLnTx/>
                <a:uFillTx/>
                <a:latin typeface="+mn-lt"/>
                <a:ea typeface="Tahoma" pitchFamily="34" charset="0"/>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4200" b="1" i="0" u="none" strike="noStrike" kern="1200" cap="none" spc="0" normalizeH="0" baseline="0" noProof="0" dirty="0" smtClean="0">
              <a:ln>
                <a:noFill/>
              </a:ln>
              <a:solidFill>
                <a:schemeClr val="bg1">
                  <a:lumMod val="95000"/>
                </a:schemeClr>
              </a:solidFill>
              <a:effectLst/>
              <a:uLnTx/>
              <a:uFillTx/>
              <a:latin typeface="+mn-lt"/>
              <a:ea typeface="Tahoma" pitchFamily="34" charset="0"/>
              <a:cs typeface="Tahoma" pitchFamily="34" charset="0"/>
            </a:endParaRPr>
          </a:p>
        </p:txBody>
      </p:sp>
      <p:sp>
        <p:nvSpPr>
          <p:cNvPr id="29" name="Symbol zastępczy tytułu 27"/>
          <p:cNvSpPr>
            <a:spLocks noGrp="1"/>
          </p:cNvSpPr>
          <p:nvPr>
            <p:ph type="title"/>
          </p:nvPr>
        </p:nvSpPr>
        <p:spPr>
          <a:xfrm>
            <a:off x="539552" y="548680"/>
            <a:ext cx="7257444" cy="417512"/>
          </a:xfrm>
          <a:prstGeom prst="rect">
            <a:avLst/>
          </a:prstGeom>
        </p:spPr>
        <p:txBody>
          <a:bodyPr vert="horz" lIns="91440" tIns="45720" rIns="91440" bIns="45720" rtlCol="0" anchor="t">
            <a:noAutofit/>
          </a:bodyPr>
          <a:lstStyle>
            <a:lvl1pPr algn="l">
              <a:defRPr sz="2400" b="1">
                <a:solidFill>
                  <a:srgbClr val="00B0F0"/>
                </a:solidFill>
              </a:defRPr>
            </a:lvl1pPr>
          </a:lstStyle>
          <a:p>
            <a:r>
              <a:rPr lang="pl-PL" dirty="0" smtClean="0"/>
              <a:t>Kliknij, aby edytować styl</a:t>
            </a:r>
            <a:endParaRPr lang="pl-PL" dirty="0"/>
          </a:p>
        </p:txBody>
      </p:sp>
      <p:sp>
        <p:nvSpPr>
          <p:cNvPr id="14" name="Prostokąt 13"/>
          <p:cNvSpPr/>
          <p:nvPr userDrawn="1"/>
        </p:nvSpPr>
        <p:spPr>
          <a:xfrm>
            <a:off x="0" y="0"/>
            <a:ext cx="270570" cy="1268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0" name="Picture 2" descr="logo_gemius_b_300x64_en"/>
          <p:cNvPicPr>
            <a:picLocks noChangeAspect="1" noChangeArrowheads="1"/>
          </p:cNvPicPr>
          <p:nvPr userDrawn="1"/>
        </p:nvPicPr>
        <p:blipFill>
          <a:blip r:embed="rId3" cstate="print"/>
          <a:srcRect/>
          <a:stretch>
            <a:fillRect/>
          </a:stretch>
        </p:blipFill>
        <p:spPr bwMode="auto">
          <a:xfrm>
            <a:off x="323528" y="6237312"/>
            <a:ext cx="1866900" cy="400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lajd końcowy">
    <p:spTree>
      <p:nvGrpSpPr>
        <p:cNvPr id="1" name=""/>
        <p:cNvGrpSpPr/>
        <p:nvPr/>
      </p:nvGrpSpPr>
      <p:grpSpPr>
        <a:xfrm>
          <a:off x="0" y="0"/>
          <a:ext cx="0" cy="0"/>
          <a:chOff x="0" y="0"/>
          <a:chExt cx="0" cy="0"/>
        </a:xfrm>
      </p:grpSpPr>
      <p:sp>
        <p:nvSpPr>
          <p:cNvPr id="7" name="Prostokąt 6"/>
          <p:cNvSpPr/>
          <p:nvPr userDrawn="1"/>
        </p:nvSpPr>
        <p:spPr>
          <a:xfrm>
            <a:off x="-1" y="-24"/>
            <a:ext cx="9143999" cy="6858000"/>
          </a:xfrm>
          <a:prstGeom prst="rect">
            <a:avLst/>
          </a:prstGeom>
          <a:gradFill flip="none" rotWithShape="1">
            <a:gsLst>
              <a:gs pos="0">
                <a:schemeClr val="tx1">
                  <a:lumMod val="75000"/>
                  <a:lumOff val="25000"/>
                  <a:alpha val="79000"/>
                </a:schemeClr>
              </a:gs>
              <a:gs pos="15000">
                <a:schemeClr val="tx1">
                  <a:lumMod val="75000"/>
                  <a:lumOff val="25000"/>
                </a:schemeClr>
              </a:gs>
              <a:gs pos="100000">
                <a:schemeClr val="tx1">
                  <a:lumMod val="85000"/>
                  <a:lumOff val="1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11" name="Obraz 10" descr="transp. for dark.png"/>
          <p:cNvPicPr>
            <a:picLocks noChangeAspect="1"/>
          </p:cNvPicPr>
          <p:nvPr userDrawn="1"/>
        </p:nvPicPr>
        <p:blipFill>
          <a:blip r:embed="rId2" cstate="print"/>
          <a:stretch>
            <a:fillRect/>
          </a:stretch>
        </p:blipFill>
        <p:spPr>
          <a:xfrm>
            <a:off x="179388" y="5857892"/>
            <a:ext cx="2322956" cy="815193"/>
          </a:xfrm>
          <a:prstGeom prst="rect">
            <a:avLst/>
          </a:prstGeom>
        </p:spPr>
      </p:pic>
      <p:sp>
        <p:nvSpPr>
          <p:cNvPr id="14" name="pole tekstowe 13"/>
          <p:cNvSpPr txBox="1"/>
          <p:nvPr userDrawn="1"/>
        </p:nvSpPr>
        <p:spPr>
          <a:xfrm>
            <a:off x="508645" y="5726236"/>
            <a:ext cx="1023924" cy="200055"/>
          </a:xfrm>
          <a:prstGeom prst="rect">
            <a:avLst/>
          </a:prstGeom>
          <a:noFill/>
        </p:spPr>
        <p:txBody>
          <a:bodyPr wrap="square" rtlCol="0">
            <a:spAutoFit/>
          </a:bodyPr>
          <a:lstStyle/>
          <a:p>
            <a:r>
              <a:rPr lang="pl-PL" sz="700" b="1" kern="1400" spc="120" dirty="0" smtClean="0">
                <a:solidFill>
                  <a:srgbClr val="383838"/>
                </a:solidFill>
              </a:rPr>
              <a:t>01000101  0101</a:t>
            </a:r>
            <a:endParaRPr lang="pl-PL" sz="700" b="1" kern="1400" spc="120" dirty="0">
              <a:solidFill>
                <a:srgbClr val="383838"/>
              </a:solidFill>
            </a:endParaRPr>
          </a:p>
        </p:txBody>
      </p:sp>
      <p:sp>
        <p:nvSpPr>
          <p:cNvPr id="15" name="pole tekstowe 14"/>
          <p:cNvSpPr txBox="1"/>
          <p:nvPr userDrawn="1"/>
        </p:nvSpPr>
        <p:spPr>
          <a:xfrm>
            <a:off x="549266" y="5286494"/>
            <a:ext cx="1143009" cy="184666"/>
          </a:xfrm>
          <a:prstGeom prst="rect">
            <a:avLst/>
          </a:prstGeom>
          <a:noFill/>
        </p:spPr>
        <p:txBody>
          <a:bodyPr wrap="square" rtlCol="0">
            <a:spAutoFit/>
          </a:bodyPr>
          <a:lstStyle/>
          <a:p>
            <a:r>
              <a:rPr lang="pl-PL" sz="500" b="1" kern="1400" spc="120" dirty="0" smtClean="0">
                <a:solidFill>
                  <a:prstClr val="black">
                    <a:lumMod val="75000"/>
                    <a:lumOff val="25000"/>
                  </a:prstClr>
                </a:solidFill>
              </a:rPr>
              <a:t>0101</a:t>
            </a:r>
            <a:r>
              <a:rPr lang="pl-PL" sz="600" b="1" kern="1400" spc="120" dirty="0" smtClean="0">
                <a:solidFill>
                  <a:srgbClr val="383838"/>
                </a:solidFill>
              </a:rPr>
              <a:t>001010101</a:t>
            </a:r>
            <a:endParaRPr lang="pl-PL" sz="600" b="1" kern="1400" spc="120" dirty="0">
              <a:solidFill>
                <a:srgbClr val="383838"/>
              </a:solidFill>
            </a:endParaRPr>
          </a:p>
        </p:txBody>
      </p:sp>
      <p:sp>
        <p:nvSpPr>
          <p:cNvPr id="16" name="pole tekstowe 15"/>
          <p:cNvSpPr txBox="1"/>
          <p:nvPr userDrawn="1"/>
        </p:nvSpPr>
        <p:spPr>
          <a:xfrm>
            <a:off x="283229" y="5415473"/>
            <a:ext cx="1368425" cy="200055"/>
          </a:xfrm>
          <a:prstGeom prst="rect">
            <a:avLst/>
          </a:prstGeom>
          <a:noFill/>
        </p:spPr>
        <p:txBody>
          <a:bodyPr wrap="square" rtlCol="0">
            <a:spAutoFit/>
          </a:bodyPr>
          <a:lstStyle/>
          <a:p>
            <a:r>
              <a:rPr lang="pl-PL" sz="700" b="1" kern="1400" spc="120" dirty="0" smtClean="0">
                <a:solidFill>
                  <a:srgbClr val="383838"/>
                </a:solidFill>
              </a:rPr>
              <a:t>0100   0001011   01</a:t>
            </a:r>
            <a:endParaRPr lang="pl-PL" sz="700" b="1" kern="1400" spc="120" dirty="0">
              <a:solidFill>
                <a:srgbClr val="383838"/>
              </a:solidFill>
            </a:endParaRPr>
          </a:p>
        </p:txBody>
      </p:sp>
      <p:sp>
        <p:nvSpPr>
          <p:cNvPr id="17" name="pole tekstowe 16"/>
          <p:cNvSpPr txBox="1"/>
          <p:nvPr userDrawn="1"/>
        </p:nvSpPr>
        <p:spPr>
          <a:xfrm>
            <a:off x="32371" y="5558349"/>
            <a:ext cx="785818" cy="215444"/>
          </a:xfrm>
          <a:prstGeom prst="rect">
            <a:avLst/>
          </a:prstGeom>
          <a:noFill/>
        </p:spPr>
        <p:txBody>
          <a:bodyPr wrap="square" rtlCol="0">
            <a:spAutoFit/>
          </a:bodyPr>
          <a:lstStyle/>
          <a:p>
            <a:pPr algn="r"/>
            <a:r>
              <a:rPr lang="pl-PL" sz="800" b="1" kern="1400" spc="120" dirty="0" smtClean="0">
                <a:solidFill>
                  <a:prstClr val="black">
                    <a:lumMod val="75000"/>
                    <a:lumOff val="25000"/>
                  </a:prstClr>
                </a:solidFill>
              </a:rPr>
              <a:t>010 10101</a:t>
            </a:r>
            <a:endParaRPr lang="pl-PL" sz="800" b="1" kern="1400" spc="120" dirty="0">
              <a:solidFill>
                <a:prstClr val="black">
                  <a:lumMod val="75000"/>
                  <a:lumOff val="25000"/>
                </a:prstClr>
              </a:solidFill>
            </a:endParaRPr>
          </a:p>
        </p:txBody>
      </p:sp>
      <p:sp>
        <p:nvSpPr>
          <p:cNvPr id="18" name="pole tekstowe 17"/>
          <p:cNvSpPr txBox="1"/>
          <p:nvPr userDrawn="1"/>
        </p:nvSpPr>
        <p:spPr>
          <a:xfrm>
            <a:off x="32372" y="4615396"/>
            <a:ext cx="1357322" cy="215444"/>
          </a:xfrm>
          <a:prstGeom prst="rect">
            <a:avLst/>
          </a:prstGeom>
          <a:noFill/>
        </p:spPr>
        <p:txBody>
          <a:bodyPr wrap="square" rtlCol="0">
            <a:spAutoFit/>
          </a:bodyPr>
          <a:lstStyle/>
          <a:p>
            <a:r>
              <a:rPr lang="pl-PL" sz="800" b="1" kern="1400" spc="120" dirty="0" smtClean="0">
                <a:solidFill>
                  <a:srgbClr val="383838"/>
                </a:solidFill>
              </a:rPr>
              <a:t>010 00101  110101</a:t>
            </a:r>
            <a:endParaRPr lang="pl-PL" sz="800" b="1" kern="1400" spc="120" dirty="0">
              <a:solidFill>
                <a:srgbClr val="383838"/>
              </a:solidFill>
            </a:endParaRPr>
          </a:p>
        </p:txBody>
      </p:sp>
      <p:sp>
        <p:nvSpPr>
          <p:cNvPr id="19" name="pole tekstowe 18"/>
          <p:cNvSpPr txBox="1"/>
          <p:nvPr userDrawn="1"/>
        </p:nvSpPr>
        <p:spPr>
          <a:xfrm>
            <a:off x="21151" y="5418044"/>
            <a:ext cx="428628" cy="153888"/>
          </a:xfrm>
          <a:prstGeom prst="rect">
            <a:avLst/>
          </a:prstGeom>
          <a:noFill/>
        </p:spPr>
        <p:txBody>
          <a:bodyPr wrap="square" rtlCol="0">
            <a:spAutoFit/>
          </a:bodyPr>
          <a:lstStyle/>
          <a:p>
            <a:pPr algn="r"/>
            <a:r>
              <a:rPr lang="pl-PL" sz="400" b="1" kern="1400" spc="120" dirty="0" smtClean="0">
                <a:solidFill>
                  <a:srgbClr val="383838"/>
                </a:solidFill>
              </a:rPr>
              <a:t>010101</a:t>
            </a:r>
            <a:endParaRPr lang="pl-PL" sz="500" b="1" kern="1400" spc="120" dirty="0">
              <a:solidFill>
                <a:srgbClr val="383838"/>
              </a:solidFill>
            </a:endParaRPr>
          </a:p>
        </p:txBody>
      </p:sp>
      <p:sp>
        <p:nvSpPr>
          <p:cNvPr id="20" name="pole tekstowe 19"/>
          <p:cNvSpPr txBox="1"/>
          <p:nvPr userDrawn="1"/>
        </p:nvSpPr>
        <p:spPr>
          <a:xfrm>
            <a:off x="491816" y="4929198"/>
            <a:ext cx="826440" cy="169277"/>
          </a:xfrm>
          <a:prstGeom prst="rect">
            <a:avLst/>
          </a:prstGeom>
          <a:noFill/>
        </p:spPr>
        <p:txBody>
          <a:bodyPr wrap="square" rtlCol="0">
            <a:spAutoFit/>
          </a:bodyPr>
          <a:lstStyle/>
          <a:p>
            <a:r>
              <a:rPr lang="pl-PL" sz="400" b="1" kern="1400" spc="120" dirty="0" smtClean="0">
                <a:solidFill>
                  <a:srgbClr val="383838"/>
                </a:solidFill>
              </a:rPr>
              <a:t>0101001001</a:t>
            </a:r>
            <a:endParaRPr lang="pl-PL" sz="500" b="1" kern="1400" spc="120" dirty="0">
              <a:solidFill>
                <a:srgbClr val="383838"/>
              </a:solidFill>
            </a:endParaRPr>
          </a:p>
        </p:txBody>
      </p:sp>
      <p:sp>
        <p:nvSpPr>
          <p:cNvPr id="21" name="pole tekstowe 20"/>
          <p:cNvSpPr txBox="1"/>
          <p:nvPr userDrawn="1"/>
        </p:nvSpPr>
        <p:spPr>
          <a:xfrm>
            <a:off x="-39067" y="5115462"/>
            <a:ext cx="785819" cy="200055"/>
          </a:xfrm>
          <a:prstGeom prst="rect">
            <a:avLst/>
          </a:prstGeom>
          <a:noFill/>
        </p:spPr>
        <p:txBody>
          <a:bodyPr wrap="square" rtlCol="0">
            <a:spAutoFit/>
          </a:bodyPr>
          <a:lstStyle/>
          <a:p>
            <a:pPr algn="r"/>
            <a:r>
              <a:rPr lang="pl-PL" sz="700" b="1" kern="1400" spc="120" dirty="0" smtClean="0">
                <a:solidFill>
                  <a:srgbClr val="383838"/>
                </a:solidFill>
              </a:rPr>
              <a:t>011   0101</a:t>
            </a:r>
            <a:endParaRPr lang="pl-PL" sz="700" b="1" kern="1400" spc="120" dirty="0">
              <a:solidFill>
                <a:srgbClr val="383838"/>
              </a:solidFill>
            </a:endParaRPr>
          </a:p>
        </p:txBody>
      </p:sp>
      <p:sp>
        <p:nvSpPr>
          <p:cNvPr id="22" name="pole tekstowe 21"/>
          <p:cNvSpPr txBox="1"/>
          <p:nvPr userDrawn="1"/>
        </p:nvSpPr>
        <p:spPr>
          <a:xfrm>
            <a:off x="532437" y="5486300"/>
            <a:ext cx="928693" cy="169277"/>
          </a:xfrm>
          <a:prstGeom prst="rect">
            <a:avLst/>
          </a:prstGeom>
          <a:noFill/>
        </p:spPr>
        <p:txBody>
          <a:bodyPr wrap="square" rtlCol="0">
            <a:spAutoFit/>
          </a:bodyPr>
          <a:lstStyle/>
          <a:p>
            <a:r>
              <a:rPr lang="pl-PL" sz="400" b="1" kern="1400" spc="120" dirty="0" smtClean="0">
                <a:solidFill>
                  <a:srgbClr val="383838"/>
                </a:solidFill>
              </a:rPr>
              <a:t>0101</a:t>
            </a:r>
            <a:r>
              <a:rPr lang="pl-PL" sz="500" b="1" kern="1400" spc="120" dirty="0" smtClean="0">
                <a:solidFill>
                  <a:srgbClr val="383838"/>
                </a:solidFill>
              </a:rPr>
              <a:t>  001010101</a:t>
            </a:r>
            <a:endParaRPr lang="pl-PL" sz="600" b="1" kern="1400" spc="120" dirty="0">
              <a:solidFill>
                <a:srgbClr val="383838"/>
              </a:solidFill>
            </a:endParaRPr>
          </a:p>
        </p:txBody>
      </p:sp>
      <p:sp>
        <p:nvSpPr>
          <p:cNvPr id="23" name="pole tekstowe 22"/>
          <p:cNvSpPr txBox="1"/>
          <p:nvPr userDrawn="1"/>
        </p:nvSpPr>
        <p:spPr>
          <a:xfrm>
            <a:off x="389562" y="5643786"/>
            <a:ext cx="1000132" cy="153888"/>
          </a:xfrm>
          <a:prstGeom prst="rect">
            <a:avLst/>
          </a:prstGeom>
          <a:noFill/>
        </p:spPr>
        <p:txBody>
          <a:bodyPr wrap="square" rtlCol="0">
            <a:spAutoFit/>
          </a:bodyPr>
          <a:lstStyle/>
          <a:p>
            <a:r>
              <a:rPr lang="pl-PL" sz="300" b="1" kern="1400" spc="120" dirty="0" smtClean="0">
                <a:solidFill>
                  <a:srgbClr val="383838"/>
                </a:solidFill>
              </a:rPr>
              <a:t>0101001010101</a:t>
            </a:r>
            <a:endParaRPr lang="pl-PL" sz="400" b="1" kern="1400" spc="120" dirty="0">
              <a:solidFill>
                <a:srgbClr val="383838"/>
              </a:solidFill>
            </a:endParaRPr>
          </a:p>
        </p:txBody>
      </p:sp>
      <p:sp>
        <p:nvSpPr>
          <p:cNvPr id="24" name="pole tekstowe 23"/>
          <p:cNvSpPr txBox="1"/>
          <p:nvPr userDrawn="1"/>
        </p:nvSpPr>
        <p:spPr>
          <a:xfrm>
            <a:off x="32371" y="5874879"/>
            <a:ext cx="826440" cy="169277"/>
          </a:xfrm>
          <a:prstGeom prst="rect">
            <a:avLst/>
          </a:prstGeom>
          <a:noFill/>
        </p:spPr>
        <p:txBody>
          <a:bodyPr wrap="square" rtlCol="0">
            <a:spAutoFit/>
          </a:bodyPr>
          <a:lstStyle/>
          <a:p>
            <a:r>
              <a:rPr lang="pl-PL" sz="400" b="1" kern="1400" spc="120" dirty="0" smtClean="0">
                <a:solidFill>
                  <a:srgbClr val="383838"/>
                </a:solidFill>
              </a:rPr>
              <a:t>0101001001</a:t>
            </a:r>
            <a:endParaRPr lang="pl-PL" sz="500" b="1" kern="1400" spc="120" dirty="0">
              <a:solidFill>
                <a:srgbClr val="383838"/>
              </a:solidFill>
            </a:endParaRPr>
          </a:p>
        </p:txBody>
      </p:sp>
      <p:sp>
        <p:nvSpPr>
          <p:cNvPr id="25" name="pole tekstowe 24"/>
          <p:cNvSpPr txBox="1"/>
          <p:nvPr userDrawn="1"/>
        </p:nvSpPr>
        <p:spPr>
          <a:xfrm>
            <a:off x="920443" y="5089061"/>
            <a:ext cx="731211" cy="153888"/>
          </a:xfrm>
          <a:prstGeom prst="rect">
            <a:avLst/>
          </a:prstGeom>
          <a:noFill/>
        </p:spPr>
        <p:txBody>
          <a:bodyPr wrap="square" rtlCol="0">
            <a:spAutoFit/>
          </a:bodyPr>
          <a:lstStyle/>
          <a:p>
            <a:r>
              <a:rPr lang="pl-PL" sz="300" b="1" kern="1400" spc="120" dirty="0" smtClean="0">
                <a:solidFill>
                  <a:srgbClr val="383838"/>
                </a:solidFill>
              </a:rPr>
              <a:t>0101001</a:t>
            </a:r>
            <a:endParaRPr lang="pl-PL" sz="400" b="1" kern="1400" spc="120" dirty="0">
              <a:solidFill>
                <a:srgbClr val="383838"/>
              </a:solidFill>
            </a:endParaRPr>
          </a:p>
        </p:txBody>
      </p:sp>
      <p:sp>
        <p:nvSpPr>
          <p:cNvPr id="26" name="pole tekstowe 25"/>
          <p:cNvSpPr txBox="1"/>
          <p:nvPr userDrawn="1"/>
        </p:nvSpPr>
        <p:spPr>
          <a:xfrm>
            <a:off x="32371" y="5198120"/>
            <a:ext cx="731211" cy="153888"/>
          </a:xfrm>
          <a:prstGeom prst="rect">
            <a:avLst/>
          </a:prstGeom>
          <a:noFill/>
        </p:spPr>
        <p:txBody>
          <a:bodyPr wrap="square" rtlCol="0">
            <a:spAutoFit/>
          </a:bodyPr>
          <a:lstStyle/>
          <a:p>
            <a:r>
              <a:rPr lang="pl-PL" sz="300" b="1" kern="1400" spc="120" dirty="0" smtClean="0">
                <a:solidFill>
                  <a:srgbClr val="383838"/>
                </a:solidFill>
              </a:rPr>
              <a:t>0101001</a:t>
            </a:r>
            <a:endParaRPr lang="pl-PL" sz="400" b="1" kern="1400" spc="120" dirty="0">
              <a:solidFill>
                <a:srgbClr val="383838"/>
              </a:solidFill>
            </a:endParaRPr>
          </a:p>
        </p:txBody>
      </p:sp>
      <p:sp>
        <p:nvSpPr>
          <p:cNvPr id="27" name="pole tekstowe 26"/>
          <p:cNvSpPr txBox="1"/>
          <p:nvPr userDrawn="1"/>
        </p:nvSpPr>
        <p:spPr>
          <a:xfrm>
            <a:off x="8701" y="4186768"/>
            <a:ext cx="905024" cy="338554"/>
          </a:xfrm>
          <a:prstGeom prst="rect">
            <a:avLst/>
          </a:prstGeom>
          <a:noFill/>
        </p:spPr>
        <p:txBody>
          <a:bodyPr wrap="square" rtlCol="0">
            <a:spAutoFit/>
          </a:bodyPr>
          <a:lstStyle/>
          <a:p>
            <a:r>
              <a:rPr lang="pl-PL" sz="1600" kern="1400" spc="120" dirty="0" smtClean="0">
                <a:solidFill>
                  <a:srgbClr val="383838"/>
                </a:solidFill>
              </a:rPr>
              <a:t>01101</a:t>
            </a:r>
            <a:endParaRPr lang="pl-PL" sz="1400" kern="1400" spc="120" dirty="0">
              <a:solidFill>
                <a:srgbClr val="383838"/>
              </a:solidFill>
            </a:endParaRPr>
          </a:p>
        </p:txBody>
      </p:sp>
      <p:sp>
        <p:nvSpPr>
          <p:cNvPr id="44" name="Prostokąt 43"/>
          <p:cNvSpPr/>
          <p:nvPr userDrawn="1"/>
        </p:nvSpPr>
        <p:spPr>
          <a:xfrm>
            <a:off x="0" y="765174"/>
            <a:ext cx="9144000" cy="142876"/>
          </a:xfrm>
          <a:prstGeom prst="rect">
            <a:avLst/>
          </a:prstGeom>
          <a:gradFill flip="none" rotWithShape="1">
            <a:gsLst>
              <a:gs pos="0">
                <a:schemeClr val="tx2">
                  <a:lumMod val="75000"/>
                </a:schemeClr>
              </a:gs>
              <a:gs pos="50000">
                <a:schemeClr val="tx2">
                  <a:lumMod val="75000"/>
                </a:schemeClr>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28" name="Prostokąt 27"/>
          <p:cNvSpPr/>
          <p:nvPr userDrawn="1"/>
        </p:nvSpPr>
        <p:spPr>
          <a:xfrm>
            <a:off x="8459788" y="1628775"/>
            <a:ext cx="684212" cy="4537074"/>
          </a:xfrm>
          <a:prstGeom prst="rect">
            <a:avLst/>
          </a:pr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34" name="Rectangle 3"/>
          <p:cNvSpPr txBox="1">
            <a:spLocks noChangeArrowheads="1"/>
          </p:cNvSpPr>
          <p:nvPr userDrawn="1"/>
        </p:nvSpPr>
        <p:spPr>
          <a:xfrm>
            <a:off x="6577807" y="5143512"/>
            <a:ext cx="1881981" cy="1157283"/>
          </a:xfrm>
          <a:prstGeom prst="rect">
            <a:avLst/>
          </a:prstGeom>
          <a:noFill/>
        </p:spPr>
        <p:txBody>
          <a:bodyPr vert="horz" lIns="91440" tIns="45720" rIns="91440" bIns="45720" rtlCol="0">
            <a:normAutofit/>
          </a:bodyPr>
          <a:lstStyle/>
          <a:p>
            <a:pPr marL="342900" indent="-342900" algn="r">
              <a:spcBef>
                <a:spcPct val="20000"/>
              </a:spcBef>
              <a:defRPr/>
            </a:pPr>
            <a:r>
              <a:rPr lang="pl-PL" sz="1200" b="1" dirty="0" err="1" smtClean="0">
                <a:solidFill>
                  <a:prstClr val="white"/>
                </a:solidFill>
              </a:rPr>
              <a:t>Gemius</a:t>
            </a:r>
            <a:r>
              <a:rPr lang="pl-PL" sz="1200" b="1" dirty="0" smtClean="0">
                <a:solidFill>
                  <a:prstClr val="white"/>
                </a:solidFill>
              </a:rPr>
              <a:t> SA</a:t>
            </a:r>
          </a:p>
          <a:p>
            <a:pPr marL="342900" indent="-342900" algn="r">
              <a:spcBef>
                <a:spcPct val="20000"/>
              </a:spcBef>
              <a:defRPr/>
            </a:pPr>
            <a:r>
              <a:rPr lang="pl-PL" sz="1200" dirty="0" smtClean="0">
                <a:solidFill>
                  <a:prstClr val="white">
                    <a:lumMod val="85000"/>
                  </a:prstClr>
                </a:solidFill>
              </a:rPr>
              <a:t>ul. Wołoska 7.  </a:t>
            </a:r>
          </a:p>
          <a:p>
            <a:pPr marL="342900" indent="-342900" algn="r">
              <a:spcBef>
                <a:spcPct val="20000"/>
              </a:spcBef>
              <a:defRPr/>
            </a:pPr>
            <a:r>
              <a:rPr lang="pl-PL" sz="1200" dirty="0" smtClean="0">
                <a:solidFill>
                  <a:prstClr val="white">
                    <a:lumMod val="85000"/>
                  </a:prstClr>
                </a:solidFill>
              </a:rPr>
              <a:t>02-675 Warszawa</a:t>
            </a:r>
          </a:p>
          <a:p>
            <a:pPr marL="342900" indent="-342900" algn="r">
              <a:spcBef>
                <a:spcPct val="20000"/>
              </a:spcBef>
            </a:pPr>
            <a:r>
              <a:rPr lang="pl-PL" sz="1200" dirty="0" err="1" smtClean="0">
                <a:solidFill>
                  <a:prstClr val="white">
                    <a:lumMod val="85000"/>
                  </a:prstClr>
                </a:solidFill>
              </a:rPr>
              <a:t>www.gemius.pl</a:t>
            </a:r>
            <a:endParaRPr lang="pl-PL" sz="1200" dirty="0" smtClean="0">
              <a:solidFill>
                <a:prstClr val="white">
                  <a:lumMod val="85000"/>
                </a:prstClr>
              </a:solidFill>
            </a:endParaRPr>
          </a:p>
          <a:p>
            <a:pPr marL="342900" indent="-342900" algn="r">
              <a:spcBef>
                <a:spcPct val="20000"/>
              </a:spcBef>
              <a:defRPr/>
            </a:pPr>
            <a:endParaRPr lang="pl-PL" sz="1400" dirty="0" smtClean="0">
              <a:solidFill>
                <a:prstClr val="white"/>
              </a:solidFill>
            </a:endParaRPr>
          </a:p>
          <a:p>
            <a:pPr marL="342900" indent="-342900" algn="r">
              <a:spcBef>
                <a:spcPct val="20000"/>
              </a:spcBef>
              <a:defRPr/>
            </a:pPr>
            <a:endParaRPr lang="pl-PL" sz="1400" dirty="0" smtClean="0">
              <a:solidFill>
                <a:prstClr val="white"/>
              </a:solidFill>
            </a:endParaRPr>
          </a:p>
          <a:p>
            <a:pPr marL="342900" indent="-342900" algn="r">
              <a:spcBef>
                <a:spcPct val="20000"/>
              </a:spcBef>
              <a:defRPr/>
            </a:pPr>
            <a:endParaRPr lang="pl-PL" sz="1400" dirty="0" smtClean="0">
              <a:solidFill>
                <a:prstClr val="white"/>
              </a:solidFill>
            </a:endParaRPr>
          </a:p>
          <a:p>
            <a:pPr marL="342900" indent="-342900" algn="r">
              <a:spcBef>
                <a:spcPct val="20000"/>
              </a:spcBef>
              <a:defRPr/>
            </a:pPr>
            <a:endParaRPr lang="pl-PL" sz="1400" dirty="0" smtClean="0">
              <a:solidFill>
                <a:prstClr val="white"/>
              </a:solidFill>
            </a:endParaRPr>
          </a:p>
        </p:txBody>
      </p:sp>
      <p:sp>
        <p:nvSpPr>
          <p:cNvPr id="35" name="pole tekstowe 34"/>
          <p:cNvSpPr txBox="1"/>
          <p:nvPr userDrawn="1"/>
        </p:nvSpPr>
        <p:spPr>
          <a:xfrm>
            <a:off x="6028832" y="1628775"/>
            <a:ext cx="2430956" cy="462755"/>
          </a:xfrm>
          <a:prstGeom prst="rect">
            <a:avLst/>
          </a:prstGeom>
          <a:noFill/>
        </p:spPr>
        <p:txBody>
          <a:bodyPr wrap="square" tIns="46800" rtlCol="0">
            <a:spAutoFit/>
          </a:bodyPr>
          <a:lstStyle/>
          <a:p>
            <a:pPr marL="342900" indent="-342900" algn="r">
              <a:spcBef>
                <a:spcPct val="20000"/>
              </a:spcBef>
              <a:defRPr/>
            </a:pPr>
            <a:r>
              <a:rPr lang="en-US" sz="1200" b="1" dirty="0" smtClean="0">
                <a:solidFill>
                  <a:prstClr val="white"/>
                </a:solidFill>
              </a:rPr>
              <a:t>Contact</a:t>
            </a:r>
            <a:r>
              <a:rPr lang="en-US" sz="1200" b="1" dirty="0" smtClean="0">
                <a:solidFill>
                  <a:srgbClr val="FFFFFF"/>
                </a:solidFill>
              </a:rPr>
              <a:t>with</a:t>
            </a:r>
            <a:r>
              <a:rPr lang="en-US" sz="1200" b="1" dirty="0" smtClean="0">
                <a:solidFill>
                  <a:prstClr val="white"/>
                </a:solidFill>
              </a:rPr>
              <a:t> Sales Department</a:t>
            </a:r>
          </a:p>
          <a:p>
            <a:pPr algn="r"/>
            <a:endParaRPr lang="en-US" sz="1200" b="1" dirty="0">
              <a:solidFill>
                <a:prstClr val="white">
                  <a:lumMod val="85000"/>
                </a:prstClr>
              </a:solidFill>
            </a:endParaRPr>
          </a:p>
        </p:txBody>
      </p:sp>
      <p:grpSp>
        <p:nvGrpSpPr>
          <p:cNvPr id="2" name="Grupa 46"/>
          <p:cNvGrpSpPr/>
          <p:nvPr userDrawn="1"/>
        </p:nvGrpSpPr>
        <p:grpSpPr>
          <a:xfrm>
            <a:off x="8526968" y="5165624"/>
            <a:ext cx="253314" cy="253314"/>
            <a:chOff x="3045941" y="1609381"/>
            <a:chExt cx="253314" cy="253314"/>
          </a:xfrm>
        </p:grpSpPr>
        <p:pic>
          <p:nvPicPr>
            <p:cNvPr id="31" name="Obraz 30" descr="dom3.png"/>
            <p:cNvPicPr>
              <a:picLocks noChangeAspect="1"/>
            </p:cNvPicPr>
            <p:nvPr userDrawn="1"/>
          </p:nvPicPr>
          <p:blipFill>
            <a:blip r:embed="rId3" cstate="print"/>
            <a:stretch>
              <a:fillRect/>
            </a:stretch>
          </p:blipFill>
          <p:spPr>
            <a:xfrm>
              <a:off x="3087515" y="1652311"/>
              <a:ext cx="187475" cy="156710"/>
            </a:xfrm>
            <a:prstGeom prst="rect">
              <a:avLst/>
            </a:prstGeom>
          </p:spPr>
        </p:pic>
        <p:sp>
          <p:nvSpPr>
            <p:cNvPr id="37" name="Elipsa 36"/>
            <p:cNvSpPr/>
            <p:nvPr userDrawn="1"/>
          </p:nvSpPr>
          <p:spPr>
            <a:xfrm>
              <a:off x="3045941" y="1609381"/>
              <a:ext cx="253314" cy="253314"/>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grpSp>
        <p:nvGrpSpPr>
          <p:cNvPr id="3" name="Grupa 47"/>
          <p:cNvGrpSpPr/>
          <p:nvPr userDrawn="1"/>
        </p:nvGrpSpPr>
        <p:grpSpPr>
          <a:xfrm>
            <a:off x="8566836" y="2276872"/>
            <a:ext cx="253314" cy="253314"/>
            <a:chOff x="5430795" y="1615559"/>
            <a:chExt cx="253314" cy="253314"/>
          </a:xfrm>
        </p:grpSpPr>
        <p:pic>
          <p:nvPicPr>
            <p:cNvPr id="33" name="Obraz 32" descr="koperta2.png"/>
            <p:cNvPicPr>
              <a:picLocks noChangeAspect="1"/>
            </p:cNvPicPr>
            <p:nvPr userDrawn="1"/>
          </p:nvPicPr>
          <p:blipFill>
            <a:blip r:embed="rId4" cstate="print"/>
            <a:stretch>
              <a:fillRect/>
            </a:stretch>
          </p:blipFill>
          <p:spPr>
            <a:xfrm>
              <a:off x="5481528" y="1695684"/>
              <a:ext cx="165232" cy="96770"/>
            </a:xfrm>
            <a:prstGeom prst="rect">
              <a:avLst/>
            </a:prstGeom>
          </p:spPr>
        </p:pic>
        <p:sp>
          <p:nvSpPr>
            <p:cNvPr id="38" name="Elipsa 37"/>
            <p:cNvSpPr/>
            <p:nvPr userDrawn="1"/>
          </p:nvSpPr>
          <p:spPr>
            <a:xfrm>
              <a:off x="5430795" y="1615559"/>
              <a:ext cx="253314" cy="253314"/>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grpSp>
        <p:nvGrpSpPr>
          <p:cNvPr id="4" name="Grupa 41"/>
          <p:cNvGrpSpPr/>
          <p:nvPr userDrawn="1"/>
        </p:nvGrpSpPr>
        <p:grpSpPr>
          <a:xfrm>
            <a:off x="8526968" y="4071942"/>
            <a:ext cx="253314" cy="253314"/>
            <a:chOff x="3052118" y="3144796"/>
            <a:chExt cx="253314" cy="253314"/>
          </a:xfrm>
        </p:grpSpPr>
        <p:pic>
          <p:nvPicPr>
            <p:cNvPr id="32" name="Obraz 31" descr="telefon2.png"/>
            <p:cNvPicPr>
              <a:picLocks noChangeAspect="1"/>
            </p:cNvPicPr>
            <p:nvPr userDrawn="1"/>
          </p:nvPicPr>
          <p:blipFill>
            <a:blip r:embed="rId5" cstate="print"/>
            <a:stretch>
              <a:fillRect/>
            </a:stretch>
          </p:blipFill>
          <p:spPr>
            <a:xfrm>
              <a:off x="3122962" y="3190361"/>
              <a:ext cx="131434" cy="164077"/>
            </a:xfrm>
            <a:prstGeom prst="rect">
              <a:avLst/>
            </a:prstGeom>
          </p:spPr>
        </p:pic>
        <p:sp>
          <p:nvSpPr>
            <p:cNvPr id="39" name="Elipsa 38"/>
            <p:cNvSpPr/>
            <p:nvPr userDrawn="1"/>
          </p:nvSpPr>
          <p:spPr>
            <a:xfrm>
              <a:off x="3052118" y="3144796"/>
              <a:ext cx="253314" cy="253314"/>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sp>
        <p:nvSpPr>
          <p:cNvPr id="49" name="Symbol zastępczy stopki 5"/>
          <p:cNvSpPr>
            <a:spLocks noGrp="1"/>
          </p:cNvSpPr>
          <p:nvPr>
            <p:ph type="ftr" sz="quarter" idx="11"/>
          </p:nvPr>
        </p:nvSpPr>
        <p:spPr>
          <a:xfrm>
            <a:off x="5148262" y="1928802"/>
            <a:ext cx="3311525" cy="924134"/>
          </a:xfrm>
        </p:spPr>
        <p:txBody>
          <a:bodyPr/>
          <a:lstStyle>
            <a:lvl1pPr algn="r">
              <a:defRPr sz="1200">
                <a:solidFill>
                  <a:schemeClr val="bg1">
                    <a:lumMod val="75000"/>
                  </a:schemeClr>
                </a:solidFill>
              </a:defRPr>
            </a:lvl1pPr>
          </a:lstStyle>
          <a:p>
            <a:r>
              <a:rPr lang="pl-PL" dirty="0" smtClean="0">
                <a:solidFill>
                  <a:prstClr val="white">
                    <a:lumMod val="75000"/>
                  </a:prstClr>
                </a:solidFill>
              </a:rPr>
              <a:t>Katarzyna Zagórska</a:t>
            </a:r>
          </a:p>
          <a:p>
            <a:r>
              <a:rPr lang="pl-PL" b="0" dirty="0" err="1" smtClean="0">
                <a:solidFill>
                  <a:prstClr val="white">
                    <a:lumMod val="75000"/>
                  </a:prstClr>
                </a:solidFill>
              </a:rPr>
              <a:t>katarzyna.zagorska@gemius.pl</a:t>
            </a:r>
            <a:endParaRPr lang="pl-PL" b="0" dirty="0">
              <a:solidFill>
                <a:prstClr val="white">
                  <a:lumMod val="75000"/>
                </a:prstClr>
              </a:solidFill>
            </a:endParaRPr>
          </a:p>
        </p:txBody>
      </p:sp>
      <p:sp>
        <p:nvSpPr>
          <p:cNvPr id="36" name="pole tekstowe 35"/>
          <p:cNvSpPr txBox="1"/>
          <p:nvPr userDrawn="1"/>
        </p:nvSpPr>
        <p:spPr>
          <a:xfrm>
            <a:off x="5004048" y="2420888"/>
            <a:ext cx="3456384" cy="462755"/>
          </a:xfrm>
          <a:prstGeom prst="rect">
            <a:avLst/>
          </a:prstGeom>
          <a:noFill/>
        </p:spPr>
        <p:txBody>
          <a:bodyPr wrap="square" tIns="46800" rtlCol="0">
            <a:spAutoFit/>
          </a:bodyPr>
          <a:lstStyle/>
          <a:p>
            <a:pPr marL="342900" indent="-342900" algn="r">
              <a:spcBef>
                <a:spcPct val="20000"/>
              </a:spcBef>
              <a:defRPr/>
            </a:pPr>
            <a:r>
              <a:rPr lang="en-US" sz="1200" b="1" dirty="0" smtClean="0">
                <a:solidFill>
                  <a:prstClr val="white"/>
                </a:solidFill>
              </a:rPr>
              <a:t>Contact with Desk Research Department</a:t>
            </a:r>
          </a:p>
          <a:p>
            <a:pPr algn="r"/>
            <a:endParaRPr lang="en-US" sz="1200" b="1" dirty="0">
              <a:solidFill>
                <a:prstClr val="white">
                  <a:lumMod val="85000"/>
                </a:prstClr>
              </a:solidFill>
            </a:endParaRPr>
          </a:p>
        </p:txBody>
      </p:sp>
      <p:sp>
        <p:nvSpPr>
          <p:cNvPr id="45" name="Symbol zastępczy stopki 5"/>
          <p:cNvSpPr txBox="1">
            <a:spLocks/>
          </p:cNvSpPr>
          <p:nvPr userDrawn="1"/>
        </p:nvSpPr>
        <p:spPr>
          <a:xfrm>
            <a:off x="5148263" y="3861047"/>
            <a:ext cx="3311525" cy="720477"/>
          </a:xfrm>
          <a:prstGeom prst="rect">
            <a:avLst/>
          </a:prstGeom>
        </p:spPr>
        <p:txBody>
          <a:bodyPr vert="horz" lIns="91440" tIns="45720" rIns="91440" bIns="45720" rtlCol="0" anchor="t"/>
          <a:lstStyle>
            <a:lvl1pPr algn="r">
              <a:defRPr sz="1200">
                <a:solidFill>
                  <a:schemeClr val="bg1">
                    <a:lumMod val="75000"/>
                  </a:schemeClr>
                </a:solidFill>
              </a:defRPr>
            </a:lvl1pPr>
          </a:lstStyle>
          <a:p>
            <a:pPr>
              <a:defRPr/>
            </a:pPr>
            <a:endParaRPr lang="pl-PL" dirty="0" smtClean="0">
              <a:solidFill>
                <a:prstClr val="white">
                  <a:lumMod val="75000"/>
                </a:prstClr>
              </a:solidFill>
            </a:endParaRPr>
          </a:p>
          <a:p>
            <a:pPr>
              <a:defRPr/>
            </a:pPr>
            <a:r>
              <a:rPr lang="pl-PL" dirty="0" err="1" smtClean="0">
                <a:solidFill>
                  <a:prstClr val="white">
                    <a:lumMod val="75000"/>
                  </a:prstClr>
                </a:solidFill>
              </a:rPr>
              <a:t>phone</a:t>
            </a:r>
            <a:r>
              <a:rPr lang="pl-PL" dirty="0" smtClean="0">
                <a:solidFill>
                  <a:prstClr val="white">
                    <a:lumMod val="75000"/>
                  </a:prstClr>
                </a:solidFill>
              </a:rPr>
              <a:t>: +48 22 874 41 00</a:t>
            </a:r>
          </a:p>
          <a:p>
            <a:pPr>
              <a:defRPr/>
            </a:pPr>
            <a:r>
              <a:rPr lang="pl-PL" dirty="0" err="1" smtClean="0">
                <a:solidFill>
                  <a:prstClr val="white">
                    <a:lumMod val="75000"/>
                  </a:prstClr>
                </a:solidFill>
              </a:rPr>
              <a:t>fax</a:t>
            </a:r>
            <a:r>
              <a:rPr lang="pl-PL" dirty="0" smtClean="0">
                <a:solidFill>
                  <a:prstClr val="white">
                    <a:lumMod val="75000"/>
                  </a:prstClr>
                </a:solidFill>
              </a:rPr>
              <a:t>: +48 22 874 41 01</a:t>
            </a:r>
            <a:endParaRPr lang="pl-PL" dirty="0">
              <a:solidFill>
                <a:prstClr val="white">
                  <a:lumMod val="75000"/>
                </a:prstClr>
              </a:solidFill>
            </a:endParaRPr>
          </a:p>
        </p:txBody>
      </p:sp>
      <p:sp>
        <p:nvSpPr>
          <p:cNvPr id="46" name="Symbol zastępczy stopki 5"/>
          <p:cNvSpPr txBox="1">
            <a:spLocks/>
          </p:cNvSpPr>
          <p:nvPr userDrawn="1"/>
        </p:nvSpPr>
        <p:spPr>
          <a:xfrm>
            <a:off x="5148263" y="2636912"/>
            <a:ext cx="3311525" cy="924134"/>
          </a:xfrm>
          <a:prstGeom prst="rect">
            <a:avLst/>
          </a:prstGeom>
        </p:spPr>
        <p:txBody>
          <a:bodyPr vert="horz" lIns="91440" tIns="45720" rIns="91440" bIns="45720" rtlCol="0" anchor="t"/>
          <a:lstStyle>
            <a:lvl1pPr algn="r">
              <a:defRPr sz="1200">
                <a:solidFill>
                  <a:schemeClr val="bg1">
                    <a:lumMod val="75000"/>
                  </a:schemeClr>
                </a:solidFill>
              </a:defRPr>
            </a:lvl1pPr>
          </a:lstStyle>
          <a:p>
            <a:pPr>
              <a:defRPr/>
            </a:pPr>
            <a:r>
              <a:rPr lang="pl-PL" b="1" dirty="0" smtClean="0">
                <a:solidFill>
                  <a:prstClr val="white">
                    <a:lumMod val="75000"/>
                  </a:prstClr>
                </a:solidFill>
              </a:rPr>
              <a:t>Marcin Dukat</a:t>
            </a:r>
          </a:p>
          <a:p>
            <a:pPr>
              <a:defRPr/>
            </a:pPr>
            <a:r>
              <a:rPr lang="pl-PL" dirty="0" err="1" smtClean="0">
                <a:solidFill>
                  <a:prstClr val="white">
                    <a:lumMod val="75000"/>
                  </a:prstClr>
                </a:solidFill>
              </a:rPr>
              <a:t>marcin.dukat@gemius.pl</a:t>
            </a:r>
            <a:endParaRPr lang="pl-PL" dirty="0">
              <a:solidFill>
                <a:prstClr val="white">
                  <a:lumMod val="75000"/>
                </a:prstClr>
              </a:solidFill>
            </a:endParaRPr>
          </a:p>
        </p:txBody>
      </p:sp>
      <p:pic>
        <p:nvPicPr>
          <p:cNvPr id="40" name="Obraz 39" descr="baner_ppt tz.png"/>
          <p:cNvPicPr>
            <a:picLocks noChangeAspect="1"/>
          </p:cNvPicPr>
          <p:nvPr userDrawn="1"/>
        </p:nvPicPr>
        <p:blipFill>
          <a:blip r:embed="rId6" cstate="print"/>
          <a:stretch>
            <a:fillRect/>
          </a:stretch>
        </p:blipFill>
        <p:spPr>
          <a:xfrm>
            <a:off x="0" y="891679"/>
            <a:ext cx="9124380" cy="2013446"/>
          </a:xfrm>
          <a:prstGeom prst="rect">
            <a:avLst/>
          </a:prstGeom>
        </p:spPr>
      </p:pic>
    </p:spTree>
    <p:extLst>
      <p:ext uri="{BB962C8B-B14F-4D97-AF65-F5344CB8AC3E}">
        <p14:creationId xmlns:p14="http://schemas.microsoft.com/office/powerpoint/2010/main" xmlns="" val="345983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lajd końcowy">
    <p:spTree>
      <p:nvGrpSpPr>
        <p:cNvPr id="1" name=""/>
        <p:cNvGrpSpPr/>
        <p:nvPr/>
      </p:nvGrpSpPr>
      <p:grpSpPr>
        <a:xfrm>
          <a:off x="0" y="0"/>
          <a:ext cx="0" cy="0"/>
          <a:chOff x="0" y="0"/>
          <a:chExt cx="0" cy="0"/>
        </a:xfrm>
      </p:grpSpPr>
      <p:sp>
        <p:nvSpPr>
          <p:cNvPr id="41" name="Prostokąt 40"/>
          <p:cNvSpPr/>
          <p:nvPr userDrawn="1"/>
        </p:nvSpPr>
        <p:spPr>
          <a:xfrm>
            <a:off x="0"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latin typeface="Trebuchet MS" pitchFamily="34" charset="0"/>
            </a:endParaRPr>
          </a:p>
        </p:txBody>
      </p:sp>
      <p:pic>
        <p:nvPicPr>
          <p:cNvPr id="40" name="Obraz 39" descr="baner_ppt tz.png"/>
          <p:cNvPicPr>
            <a:picLocks noChangeAspect="1"/>
          </p:cNvPicPr>
          <p:nvPr userDrawn="1"/>
        </p:nvPicPr>
        <p:blipFill>
          <a:blip r:embed="rId2" cstate="print"/>
          <a:stretch>
            <a:fillRect/>
          </a:stretch>
        </p:blipFill>
        <p:spPr>
          <a:xfrm>
            <a:off x="0" y="188913"/>
            <a:ext cx="9144000" cy="2013446"/>
          </a:xfrm>
          <a:prstGeom prst="rect">
            <a:avLst/>
          </a:prstGeom>
        </p:spPr>
      </p:pic>
      <p:sp>
        <p:nvSpPr>
          <p:cNvPr id="34" name="Rectangle 3"/>
          <p:cNvSpPr txBox="1">
            <a:spLocks noChangeArrowheads="1"/>
          </p:cNvSpPr>
          <p:nvPr userDrawn="1"/>
        </p:nvSpPr>
        <p:spPr>
          <a:xfrm>
            <a:off x="1343025" y="5253042"/>
            <a:ext cx="1881981" cy="1157283"/>
          </a:xfrm>
          <a:prstGeom prst="rect">
            <a:avLst/>
          </a:prstGeom>
          <a:noFill/>
        </p:spPr>
        <p:txBody>
          <a:bodyPr vert="horz" lIns="91440" tIns="45720" rIns="91440" bIns="45720" rtlCol="0">
            <a:normAutofit/>
          </a:bodyPr>
          <a:lstStyle/>
          <a:p>
            <a:pPr marL="342900" indent="-342900">
              <a:spcBef>
                <a:spcPct val="20000"/>
              </a:spcBef>
              <a:defRPr/>
            </a:pPr>
            <a:r>
              <a:rPr lang="pl-PL" sz="1200" b="1" dirty="0" err="1" smtClean="0">
                <a:solidFill>
                  <a:srgbClr val="4F81BD">
                    <a:lumMod val="75000"/>
                  </a:srgbClr>
                </a:solidFill>
              </a:rPr>
              <a:t>Gemius</a:t>
            </a:r>
            <a:r>
              <a:rPr lang="pl-PL" sz="1200" b="1" dirty="0" smtClean="0">
                <a:solidFill>
                  <a:srgbClr val="4F81BD">
                    <a:lumMod val="75000"/>
                  </a:srgbClr>
                </a:solidFill>
              </a:rPr>
              <a:t> SA</a:t>
            </a:r>
          </a:p>
          <a:p>
            <a:pPr marL="342900" indent="-342900">
              <a:spcBef>
                <a:spcPct val="20000"/>
              </a:spcBef>
              <a:defRPr/>
            </a:pPr>
            <a:r>
              <a:rPr lang="pl-PL" sz="1200" dirty="0" smtClean="0">
                <a:solidFill>
                  <a:prstClr val="white">
                    <a:lumMod val="95000"/>
                  </a:prstClr>
                </a:solidFill>
              </a:rPr>
              <a:t>ul. Wołoska 7.  </a:t>
            </a:r>
          </a:p>
          <a:p>
            <a:pPr marL="342900" indent="-342900">
              <a:spcBef>
                <a:spcPct val="20000"/>
              </a:spcBef>
              <a:defRPr/>
            </a:pPr>
            <a:r>
              <a:rPr lang="pl-PL" sz="1200" dirty="0" smtClean="0">
                <a:solidFill>
                  <a:prstClr val="white">
                    <a:lumMod val="95000"/>
                  </a:prstClr>
                </a:solidFill>
              </a:rPr>
              <a:t>02-675 Warszawa</a:t>
            </a:r>
          </a:p>
          <a:p>
            <a:pPr marL="342900" indent="-342900">
              <a:spcBef>
                <a:spcPct val="20000"/>
              </a:spcBef>
            </a:pPr>
            <a:r>
              <a:rPr lang="pl-PL" sz="1200" dirty="0" err="1" smtClean="0">
                <a:solidFill>
                  <a:prstClr val="white">
                    <a:lumMod val="95000"/>
                  </a:prstClr>
                </a:solidFill>
              </a:rPr>
              <a:t>www.gemius.pl</a:t>
            </a:r>
            <a:endParaRPr lang="pl-PL" sz="1200" dirty="0" smtClean="0">
              <a:solidFill>
                <a:prstClr val="white">
                  <a:lumMod val="95000"/>
                </a:prstClr>
              </a:solidFill>
            </a:endParaRPr>
          </a:p>
          <a:p>
            <a:pPr marL="342900" indent="-342900">
              <a:spcBef>
                <a:spcPct val="20000"/>
              </a:spcBef>
              <a:defRPr/>
            </a:pPr>
            <a:endParaRPr lang="pl-PL" sz="1400" dirty="0" smtClean="0">
              <a:solidFill>
                <a:prstClr val="white">
                  <a:lumMod val="95000"/>
                </a:prstClr>
              </a:solidFill>
            </a:endParaRPr>
          </a:p>
          <a:p>
            <a:pPr marL="342900" indent="-342900">
              <a:spcBef>
                <a:spcPct val="20000"/>
              </a:spcBef>
              <a:defRPr/>
            </a:pPr>
            <a:endParaRPr lang="pl-PL" sz="1400" dirty="0" smtClean="0">
              <a:solidFill>
                <a:prstClr val="white">
                  <a:lumMod val="95000"/>
                </a:prstClr>
              </a:solidFill>
            </a:endParaRPr>
          </a:p>
          <a:p>
            <a:pPr marL="342900" indent="-342900">
              <a:spcBef>
                <a:spcPct val="20000"/>
              </a:spcBef>
              <a:defRPr/>
            </a:pPr>
            <a:endParaRPr lang="pl-PL" sz="1400" dirty="0" smtClean="0">
              <a:solidFill>
                <a:prstClr val="white">
                  <a:lumMod val="95000"/>
                </a:prstClr>
              </a:solidFill>
            </a:endParaRPr>
          </a:p>
          <a:p>
            <a:pPr marL="342900" indent="-342900">
              <a:spcBef>
                <a:spcPct val="20000"/>
              </a:spcBef>
              <a:defRPr/>
            </a:pPr>
            <a:endParaRPr lang="pl-PL" sz="1400" dirty="0" smtClean="0">
              <a:solidFill>
                <a:prstClr val="white">
                  <a:lumMod val="95000"/>
                </a:prstClr>
              </a:solidFill>
            </a:endParaRPr>
          </a:p>
        </p:txBody>
      </p:sp>
      <p:grpSp>
        <p:nvGrpSpPr>
          <p:cNvPr id="2" name="Grupa 46"/>
          <p:cNvGrpSpPr/>
          <p:nvPr userDrawn="1"/>
        </p:nvGrpSpPr>
        <p:grpSpPr>
          <a:xfrm>
            <a:off x="878393" y="5340350"/>
            <a:ext cx="253314" cy="253314"/>
            <a:chOff x="3045941" y="1609381"/>
            <a:chExt cx="253314" cy="253314"/>
          </a:xfrm>
        </p:grpSpPr>
        <p:pic>
          <p:nvPicPr>
            <p:cNvPr id="31" name="Obraz 30" descr="dom3.png"/>
            <p:cNvPicPr>
              <a:picLocks noChangeAspect="1"/>
            </p:cNvPicPr>
            <p:nvPr userDrawn="1"/>
          </p:nvPicPr>
          <p:blipFill>
            <a:blip r:embed="rId3" cstate="print">
              <a:duotone>
                <a:schemeClr val="bg2">
                  <a:shade val="45000"/>
                  <a:satMod val="135000"/>
                </a:schemeClr>
                <a:prstClr val="white"/>
              </a:duotone>
              <a:lum bright="20000"/>
            </a:blip>
            <a:stretch>
              <a:fillRect/>
            </a:stretch>
          </p:blipFill>
          <p:spPr>
            <a:xfrm>
              <a:off x="3087515" y="1652311"/>
              <a:ext cx="187475" cy="156710"/>
            </a:xfrm>
            <a:prstGeom prst="rect">
              <a:avLst/>
            </a:prstGeom>
          </p:spPr>
        </p:pic>
        <p:sp>
          <p:nvSpPr>
            <p:cNvPr id="37" name="Elipsa 36"/>
            <p:cNvSpPr/>
            <p:nvPr userDrawn="1"/>
          </p:nvSpPr>
          <p:spPr>
            <a:xfrm>
              <a:off x="3045941" y="1609381"/>
              <a:ext cx="253314" cy="253314"/>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grpSp>
        <p:nvGrpSpPr>
          <p:cNvPr id="3" name="Grupa 47"/>
          <p:cNvGrpSpPr/>
          <p:nvPr userDrawn="1"/>
        </p:nvGrpSpPr>
        <p:grpSpPr>
          <a:xfrm>
            <a:off x="830606" y="2527697"/>
            <a:ext cx="253314" cy="253314"/>
            <a:chOff x="5430795" y="1615559"/>
            <a:chExt cx="253314" cy="253314"/>
          </a:xfrm>
        </p:grpSpPr>
        <p:pic>
          <p:nvPicPr>
            <p:cNvPr id="33" name="Obraz 32" descr="koperta2.png"/>
            <p:cNvPicPr>
              <a:picLocks noChangeAspect="1"/>
            </p:cNvPicPr>
            <p:nvPr userDrawn="1"/>
          </p:nvPicPr>
          <p:blipFill>
            <a:blip r:embed="rId4" cstate="print">
              <a:duotone>
                <a:schemeClr val="bg2">
                  <a:shade val="45000"/>
                  <a:satMod val="135000"/>
                </a:schemeClr>
                <a:prstClr val="white"/>
              </a:duotone>
              <a:lum bright="20000"/>
            </a:blip>
            <a:stretch>
              <a:fillRect/>
            </a:stretch>
          </p:blipFill>
          <p:spPr>
            <a:xfrm>
              <a:off x="5481528" y="1695684"/>
              <a:ext cx="165232" cy="96770"/>
            </a:xfrm>
            <a:prstGeom prst="rect">
              <a:avLst/>
            </a:prstGeom>
          </p:spPr>
        </p:pic>
        <p:sp>
          <p:nvSpPr>
            <p:cNvPr id="38" name="Elipsa 37"/>
            <p:cNvSpPr/>
            <p:nvPr userDrawn="1"/>
          </p:nvSpPr>
          <p:spPr>
            <a:xfrm>
              <a:off x="5430795" y="1615559"/>
              <a:ext cx="253314" cy="253314"/>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grpSp>
        <p:nvGrpSpPr>
          <p:cNvPr id="4" name="Grupa 41"/>
          <p:cNvGrpSpPr/>
          <p:nvPr userDrawn="1"/>
        </p:nvGrpSpPr>
        <p:grpSpPr>
          <a:xfrm>
            <a:off x="868706" y="4283761"/>
            <a:ext cx="253314" cy="253314"/>
            <a:chOff x="3052118" y="3144796"/>
            <a:chExt cx="253314" cy="253314"/>
          </a:xfrm>
        </p:grpSpPr>
        <p:pic>
          <p:nvPicPr>
            <p:cNvPr id="32" name="Obraz 31" descr="telefon2.png"/>
            <p:cNvPicPr>
              <a:picLocks noChangeAspect="1"/>
            </p:cNvPicPr>
            <p:nvPr userDrawn="1"/>
          </p:nvPicPr>
          <p:blipFill>
            <a:blip r:embed="rId5" cstate="print">
              <a:duotone>
                <a:schemeClr val="bg2">
                  <a:shade val="45000"/>
                  <a:satMod val="135000"/>
                </a:schemeClr>
                <a:prstClr val="white"/>
              </a:duotone>
              <a:lum bright="20000"/>
            </a:blip>
            <a:stretch>
              <a:fillRect/>
            </a:stretch>
          </p:blipFill>
          <p:spPr>
            <a:xfrm>
              <a:off x="3122962" y="3190361"/>
              <a:ext cx="131434" cy="164077"/>
            </a:xfrm>
            <a:prstGeom prst="rect">
              <a:avLst/>
            </a:prstGeom>
          </p:spPr>
        </p:pic>
        <p:sp>
          <p:nvSpPr>
            <p:cNvPr id="39" name="Elipsa 38"/>
            <p:cNvSpPr/>
            <p:nvPr userDrawn="1"/>
          </p:nvSpPr>
          <p:spPr>
            <a:xfrm>
              <a:off x="3052118" y="3144796"/>
              <a:ext cx="253314" cy="253314"/>
            </a:xfrm>
            <a:prstGeom prst="ellips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sp>
        <p:nvSpPr>
          <p:cNvPr id="49" name="Symbol zastępczy stopki 5"/>
          <p:cNvSpPr>
            <a:spLocks noGrp="1"/>
          </p:cNvSpPr>
          <p:nvPr>
            <p:ph type="ftr" sz="quarter" idx="11"/>
          </p:nvPr>
        </p:nvSpPr>
        <p:spPr>
          <a:xfrm>
            <a:off x="1343025" y="2443577"/>
            <a:ext cx="3311525" cy="747297"/>
          </a:xfrm>
        </p:spPr>
        <p:txBody>
          <a:bodyPr/>
          <a:lstStyle>
            <a:lvl1pPr algn="l">
              <a:defRPr sz="1200">
                <a:solidFill>
                  <a:schemeClr val="bg1">
                    <a:lumMod val="95000"/>
                  </a:schemeClr>
                </a:solidFill>
              </a:defRPr>
            </a:lvl1pPr>
          </a:lstStyle>
          <a:p>
            <a:r>
              <a:rPr lang="en-US" dirty="0" err="1" smtClean="0">
                <a:solidFill>
                  <a:srgbClr val="4F81BD">
                    <a:lumMod val="75000"/>
                  </a:srgbClr>
                </a:solidFill>
              </a:rPr>
              <a:t>Contactwith</a:t>
            </a:r>
            <a:r>
              <a:rPr lang="en-US" dirty="0" smtClean="0">
                <a:solidFill>
                  <a:srgbClr val="4F81BD">
                    <a:lumMod val="75000"/>
                  </a:srgbClr>
                </a:solidFill>
              </a:rPr>
              <a:t> Sales Department</a:t>
            </a:r>
          </a:p>
          <a:p>
            <a:r>
              <a:rPr lang="pl-PL" dirty="0" smtClean="0">
                <a:solidFill>
                  <a:prstClr val="white">
                    <a:lumMod val="95000"/>
                  </a:prstClr>
                </a:solidFill>
              </a:rPr>
              <a:t>Katarzyna Zagórska</a:t>
            </a:r>
          </a:p>
          <a:p>
            <a:r>
              <a:rPr lang="pl-PL" b="0" dirty="0" err="1" smtClean="0">
                <a:solidFill>
                  <a:prstClr val="white">
                    <a:lumMod val="95000"/>
                  </a:prstClr>
                </a:solidFill>
              </a:rPr>
              <a:t>katarzyna.zagorska@gemius.pl</a:t>
            </a:r>
            <a:endParaRPr lang="pl-PL" b="0" dirty="0">
              <a:solidFill>
                <a:prstClr val="white">
                  <a:lumMod val="95000"/>
                </a:prstClr>
              </a:solidFill>
            </a:endParaRPr>
          </a:p>
        </p:txBody>
      </p:sp>
      <p:sp>
        <p:nvSpPr>
          <p:cNvPr id="45" name="Symbol zastępczy stopki 5"/>
          <p:cNvSpPr txBox="1">
            <a:spLocks/>
          </p:cNvSpPr>
          <p:nvPr userDrawn="1"/>
        </p:nvSpPr>
        <p:spPr>
          <a:xfrm>
            <a:off x="1343025" y="3984873"/>
            <a:ext cx="3311525" cy="720477"/>
          </a:xfrm>
          <a:prstGeom prst="rect">
            <a:avLst/>
          </a:prstGeom>
        </p:spPr>
        <p:txBody>
          <a:bodyPr vert="horz" lIns="91440" tIns="45720" rIns="91440" bIns="45720" rtlCol="0" anchor="t"/>
          <a:lstStyle>
            <a:lvl1pPr algn="r">
              <a:defRPr sz="1200">
                <a:solidFill>
                  <a:schemeClr val="bg1">
                    <a:lumMod val="75000"/>
                  </a:schemeClr>
                </a:solidFill>
              </a:defRPr>
            </a:lvl1pPr>
          </a:lstStyle>
          <a:p>
            <a:pPr algn="l">
              <a:defRPr/>
            </a:pPr>
            <a:endParaRPr lang="pl-PL" dirty="0" smtClean="0">
              <a:solidFill>
                <a:prstClr val="white">
                  <a:lumMod val="95000"/>
                </a:prstClr>
              </a:solidFill>
            </a:endParaRPr>
          </a:p>
          <a:p>
            <a:pPr algn="l">
              <a:defRPr/>
            </a:pPr>
            <a:r>
              <a:rPr lang="pl-PL" dirty="0" err="1" smtClean="0">
                <a:solidFill>
                  <a:srgbClr val="4F81BD">
                    <a:lumMod val="75000"/>
                  </a:srgbClr>
                </a:solidFill>
              </a:rPr>
              <a:t>phone</a:t>
            </a:r>
            <a:r>
              <a:rPr lang="pl-PL" dirty="0" smtClean="0">
                <a:solidFill>
                  <a:srgbClr val="4F81BD">
                    <a:lumMod val="75000"/>
                  </a:srgbClr>
                </a:solidFill>
              </a:rPr>
              <a:t>:</a:t>
            </a:r>
            <a:r>
              <a:rPr lang="pl-PL" dirty="0" smtClean="0">
                <a:solidFill>
                  <a:prstClr val="white">
                    <a:lumMod val="95000"/>
                  </a:prstClr>
                </a:solidFill>
              </a:rPr>
              <a:t> +48 22 874 41 00</a:t>
            </a:r>
          </a:p>
          <a:p>
            <a:pPr algn="l">
              <a:defRPr/>
            </a:pPr>
            <a:r>
              <a:rPr lang="pl-PL" dirty="0" err="1" smtClean="0">
                <a:solidFill>
                  <a:srgbClr val="4F81BD">
                    <a:lumMod val="75000"/>
                  </a:srgbClr>
                </a:solidFill>
              </a:rPr>
              <a:t>fax</a:t>
            </a:r>
            <a:r>
              <a:rPr lang="pl-PL" dirty="0" smtClean="0">
                <a:solidFill>
                  <a:srgbClr val="4F81BD">
                    <a:lumMod val="75000"/>
                  </a:srgbClr>
                </a:solidFill>
              </a:rPr>
              <a:t>:</a:t>
            </a:r>
            <a:r>
              <a:rPr lang="pl-PL" dirty="0" smtClean="0">
                <a:solidFill>
                  <a:prstClr val="white">
                    <a:lumMod val="95000"/>
                  </a:prstClr>
                </a:solidFill>
              </a:rPr>
              <a:t> +48 22 874 41 01</a:t>
            </a:r>
            <a:endParaRPr lang="pl-PL" dirty="0">
              <a:solidFill>
                <a:prstClr val="white">
                  <a:lumMod val="95000"/>
                </a:prstClr>
              </a:solidFill>
            </a:endParaRPr>
          </a:p>
        </p:txBody>
      </p:sp>
      <p:sp>
        <p:nvSpPr>
          <p:cNvPr id="46" name="Symbol zastępczy stopki 5"/>
          <p:cNvSpPr txBox="1">
            <a:spLocks/>
          </p:cNvSpPr>
          <p:nvPr userDrawn="1"/>
        </p:nvSpPr>
        <p:spPr>
          <a:xfrm>
            <a:off x="1343025" y="3258331"/>
            <a:ext cx="3311525" cy="723119"/>
          </a:xfrm>
          <a:prstGeom prst="rect">
            <a:avLst/>
          </a:prstGeom>
        </p:spPr>
        <p:txBody>
          <a:bodyPr vert="horz" lIns="91440" tIns="45720" rIns="91440" bIns="45720" rtlCol="0" anchor="t"/>
          <a:lstStyle>
            <a:lvl1pPr algn="r">
              <a:defRPr sz="1200">
                <a:solidFill>
                  <a:schemeClr val="bg1">
                    <a:lumMod val="75000"/>
                  </a:schemeClr>
                </a:solidFill>
              </a:defRPr>
            </a:lvl1pPr>
          </a:lstStyle>
          <a:p>
            <a:pPr algn="l">
              <a:defRPr/>
            </a:pPr>
            <a:r>
              <a:rPr lang="en-US" b="1" dirty="0" smtClean="0">
                <a:solidFill>
                  <a:srgbClr val="4F81BD">
                    <a:lumMod val="75000"/>
                  </a:srgbClr>
                </a:solidFill>
              </a:rPr>
              <a:t>Contact with Desk Research Department</a:t>
            </a:r>
            <a:endParaRPr lang="pl-PL" b="1" dirty="0" smtClean="0">
              <a:solidFill>
                <a:srgbClr val="4F81BD">
                  <a:lumMod val="75000"/>
                </a:srgbClr>
              </a:solidFill>
            </a:endParaRPr>
          </a:p>
          <a:p>
            <a:pPr algn="l">
              <a:defRPr/>
            </a:pPr>
            <a:r>
              <a:rPr lang="pl-PL" b="1" dirty="0" smtClean="0">
                <a:solidFill>
                  <a:prstClr val="white">
                    <a:lumMod val="95000"/>
                  </a:prstClr>
                </a:solidFill>
              </a:rPr>
              <a:t>Marcin Dukat</a:t>
            </a:r>
          </a:p>
          <a:p>
            <a:pPr algn="l">
              <a:defRPr/>
            </a:pPr>
            <a:r>
              <a:rPr lang="pl-PL" dirty="0" err="1" smtClean="0">
                <a:solidFill>
                  <a:prstClr val="white">
                    <a:lumMod val="95000"/>
                  </a:prstClr>
                </a:solidFill>
              </a:rPr>
              <a:t>marcin.dukat@gemius.pl</a:t>
            </a:r>
            <a:endParaRPr lang="pl-PL" dirty="0">
              <a:solidFill>
                <a:prstClr val="white">
                  <a:lumMod val="95000"/>
                </a:prstClr>
              </a:solidFill>
            </a:endParaRPr>
          </a:p>
        </p:txBody>
      </p:sp>
      <p:pic>
        <p:nvPicPr>
          <p:cNvPr id="42" name="Obraz 41" descr="transp. for dark.png"/>
          <p:cNvPicPr>
            <a:picLocks noChangeAspect="1"/>
          </p:cNvPicPr>
          <p:nvPr userDrawn="1"/>
        </p:nvPicPr>
        <p:blipFill>
          <a:blip r:embed="rId6" cstate="print"/>
          <a:stretch>
            <a:fillRect/>
          </a:stretch>
        </p:blipFill>
        <p:spPr>
          <a:xfrm>
            <a:off x="6497194" y="5782457"/>
            <a:ext cx="2322956" cy="815193"/>
          </a:xfrm>
          <a:prstGeom prst="rect">
            <a:avLst/>
          </a:prstGeom>
        </p:spPr>
      </p:pic>
    </p:spTree>
    <p:extLst>
      <p:ext uri="{BB962C8B-B14F-4D97-AF65-F5344CB8AC3E}">
        <p14:creationId xmlns:p14="http://schemas.microsoft.com/office/powerpoint/2010/main" xmlns="" val="3752503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lajd końcowy">
    <p:spTree>
      <p:nvGrpSpPr>
        <p:cNvPr id="1" name=""/>
        <p:cNvGrpSpPr/>
        <p:nvPr/>
      </p:nvGrpSpPr>
      <p:grpSpPr>
        <a:xfrm>
          <a:off x="0" y="0"/>
          <a:ext cx="0" cy="0"/>
          <a:chOff x="0" y="0"/>
          <a:chExt cx="0" cy="0"/>
        </a:xfrm>
      </p:grpSpPr>
      <p:sp>
        <p:nvSpPr>
          <p:cNvPr id="41" name="Prostokąt 40"/>
          <p:cNvSpPr/>
          <p:nvPr userDrawn="1"/>
        </p:nvSpPr>
        <p:spPr>
          <a:xfrm>
            <a:off x="0"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latin typeface="Trebuchet MS" pitchFamily="34" charset="0"/>
            </a:endParaRPr>
          </a:p>
        </p:txBody>
      </p:sp>
      <p:sp>
        <p:nvSpPr>
          <p:cNvPr id="18" name="Prostokąt 17"/>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19" name="Obraz 18" descr="baner_ppt clear3.png"/>
          <p:cNvPicPr>
            <a:picLocks noChangeAspect="1"/>
          </p:cNvPicPr>
          <p:nvPr userDrawn="1"/>
        </p:nvPicPr>
        <p:blipFill>
          <a:blip r:embed="rId2" cstate="print"/>
          <a:srcRect l="4398" r="30388" b="10663"/>
          <a:stretch>
            <a:fillRect/>
          </a:stretch>
        </p:blipFill>
        <p:spPr>
          <a:xfrm flipV="1">
            <a:off x="0" y="-1"/>
            <a:ext cx="9144000" cy="2276475"/>
          </a:xfrm>
          <a:prstGeom prst="rect">
            <a:avLst/>
          </a:prstGeom>
        </p:spPr>
      </p:pic>
      <p:grpSp>
        <p:nvGrpSpPr>
          <p:cNvPr id="20" name="Grupa 46"/>
          <p:cNvGrpSpPr/>
          <p:nvPr userDrawn="1"/>
        </p:nvGrpSpPr>
        <p:grpSpPr>
          <a:xfrm>
            <a:off x="5150686" y="3175950"/>
            <a:ext cx="253314" cy="253314"/>
            <a:chOff x="3045941" y="1609381"/>
            <a:chExt cx="253314" cy="253314"/>
          </a:xfrm>
        </p:grpSpPr>
        <p:pic>
          <p:nvPicPr>
            <p:cNvPr id="21" name="Obraz 20" descr="dom3.png"/>
            <p:cNvPicPr>
              <a:picLocks noChangeAspect="1"/>
            </p:cNvPicPr>
            <p:nvPr/>
          </p:nvPicPr>
          <p:blipFill>
            <a:blip r:embed="rId3" cstate="print">
              <a:duotone>
                <a:schemeClr val="bg2">
                  <a:shade val="45000"/>
                  <a:satMod val="135000"/>
                </a:schemeClr>
                <a:prstClr val="white"/>
              </a:duotone>
              <a:lum bright="20000"/>
            </a:blip>
            <a:stretch>
              <a:fillRect/>
            </a:stretch>
          </p:blipFill>
          <p:spPr>
            <a:xfrm>
              <a:off x="3087515" y="1652311"/>
              <a:ext cx="187475" cy="156710"/>
            </a:xfrm>
            <a:prstGeom prst="rect">
              <a:avLst/>
            </a:prstGeom>
          </p:spPr>
        </p:pic>
        <p:sp>
          <p:nvSpPr>
            <p:cNvPr id="22" name="Elipsa 21"/>
            <p:cNvSpPr/>
            <p:nvPr/>
          </p:nvSpPr>
          <p:spPr>
            <a:xfrm>
              <a:off x="3045941" y="1609381"/>
              <a:ext cx="253314" cy="25331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grpSp>
        <p:nvGrpSpPr>
          <p:cNvPr id="23" name="Grupa 47"/>
          <p:cNvGrpSpPr/>
          <p:nvPr userDrawn="1"/>
        </p:nvGrpSpPr>
        <p:grpSpPr>
          <a:xfrm>
            <a:off x="530315" y="2658165"/>
            <a:ext cx="253314" cy="253314"/>
            <a:chOff x="5430795" y="1615559"/>
            <a:chExt cx="253314" cy="253314"/>
          </a:xfrm>
        </p:grpSpPr>
        <p:pic>
          <p:nvPicPr>
            <p:cNvPr id="24" name="Obraz 23" descr="koperta2.png"/>
            <p:cNvPicPr>
              <a:picLocks noChangeAspect="1"/>
            </p:cNvPicPr>
            <p:nvPr/>
          </p:nvPicPr>
          <p:blipFill>
            <a:blip r:embed="rId4" cstate="print">
              <a:duotone>
                <a:schemeClr val="bg2">
                  <a:shade val="45000"/>
                  <a:satMod val="135000"/>
                </a:schemeClr>
                <a:prstClr val="white"/>
              </a:duotone>
              <a:lum bright="20000"/>
            </a:blip>
            <a:stretch>
              <a:fillRect/>
            </a:stretch>
          </p:blipFill>
          <p:spPr>
            <a:xfrm>
              <a:off x="5481528" y="1695684"/>
              <a:ext cx="165232" cy="96770"/>
            </a:xfrm>
            <a:prstGeom prst="rect">
              <a:avLst/>
            </a:prstGeom>
          </p:spPr>
        </p:pic>
        <p:sp>
          <p:nvSpPr>
            <p:cNvPr id="25" name="Elipsa 24"/>
            <p:cNvSpPr/>
            <p:nvPr/>
          </p:nvSpPr>
          <p:spPr>
            <a:xfrm>
              <a:off x="5430795" y="1615559"/>
              <a:ext cx="253314" cy="25331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grpSp>
        <p:nvGrpSpPr>
          <p:cNvPr id="26" name="Grupa 41"/>
          <p:cNvGrpSpPr/>
          <p:nvPr userDrawn="1"/>
        </p:nvGrpSpPr>
        <p:grpSpPr>
          <a:xfrm>
            <a:off x="5150686" y="2024221"/>
            <a:ext cx="253314" cy="253314"/>
            <a:chOff x="3052118" y="3144796"/>
            <a:chExt cx="253314" cy="253314"/>
          </a:xfrm>
        </p:grpSpPr>
        <p:pic>
          <p:nvPicPr>
            <p:cNvPr id="27" name="Obraz 26" descr="telefon2.png"/>
            <p:cNvPicPr>
              <a:picLocks noChangeAspect="1"/>
            </p:cNvPicPr>
            <p:nvPr/>
          </p:nvPicPr>
          <p:blipFill>
            <a:blip r:embed="rId5" cstate="print">
              <a:duotone>
                <a:schemeClr val="bg2">
                  <a:shade val="45000"/>
                  <a:satMod val="135000"/>
                </a:schemeClr>
                <a:prstClr val="white"/>
              </a:duotone>
              <a:lum bright="20000"/>
            </a:blip>
            <a:stretch>
              <a:fillRect/>
            </a:stretch>
          </p:blipFill>
          <p:spPr>
            <a:xfrm>
              <a:off x="3122962" y="3190361"/>
              <a:ext cx="131434" cy="164077"/>
            </a:xfrm>
            <a:prstGeom prst="rect">
              <a:avLst/>
            </a:prstGeom>
          </p:spPr>
        </p:pic>
        <p:sp>
          <p:nvSpPr>
            <p:cNvPr id="28" name="Elipsa 27"/>
            <p:cNvSpPr/>
            <p:nvPr/>
          </p:nvSpPr>
          <p:spPr>
            <a:xfrm>
              <a:off x="3052118" y="3144796"/>
              <a:ext cx="253314" cy="25331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pic>
        <p:nvPicPr>
          <p:cNvPr id="29" name="Obraz 28" descr="transparent for dark eng.png"/>
          <p:cNvPicPr>
            <a:picLocks noChangeAspect="1"/>
          </p:cNvPicPr>
          <p:nvPr userDrawn="1"/>
        </p:nvPicPr>
        <p:blipFill>
          <a:blip r:embed="rId6" cstate="print"/>
          <a:stretch>
            <a:fillRect/>
          </a:stretch>
        </p:blipFill>
        <p:spPr>
          <a:xfrm>
            <a:off x="440808" y="6019800"/>
            <a:ext cx="2069538" cy="425449"/>
          </a:xfrm>
          <a:prstGeom prst="rect">
            <a:avLst/>
          </a:prstGeom>
        </p:spPr>
      </p:pic>
      <p:pic>
        <p:nvPicPr>
          <p:cNvPr id="30" name="Obraz 29" descr="web effect logo białe.png"/>
          <p:cNvPicPr>
            <a:picLocks noChangeAspect="1"/>
          </p:cNvPicPr>
          <p:nvPr userDrawn="1"/>
        </p:nvPicPr>
        <p:blipFill>
          <a:blip r:embed="rId7" cstate="print"/>
          <a:stretch>
            <a:fillRect/>
          </a:stretch>
        </p:blipFill>
        <p:spPr>
          <a:xfrm>
            <a:off x="487363" y="361950"/>
            <a:ext cx="2462212" cy="461665"/>
          </a:xfrm>
          <a:prstGeom prst="rect">
            <a:avLst/>
          </a:prstGeom>
        </p:spPr>
      </p:pic>
      <p:graphicFrame>
        <p:nvGraphicFramePr>
          <p:cNvPr id="35" name="Tabela 34"/>
          <p:cNvGraphicFramePr>
            <a:graphicFrameLocks noGrp="1"/>
          </p:cNvGraphicFramePr>
          <p:nvPr userDrawn="1"/>
        </p:nvGraphicFramePr>
        <p:xfrm>
          <a:off x="1101831" y="1879561"/>
          <a:ext cx="3314893" cy="1861920"/>
        </p:xfrm>
        <a:graphic>
          <a:graphicData uri="http://schemas.openxmlformats.org/drawingml/2006/table">
            <a:tbl>
              <a:tblPr firstRow="1" bandRow="1">
                <a:tableStyleId>{5C22544A-7EE6-4342-B048-85BDC9FD1C3A}</a:tableStyleId>
              </a:tblPr>
              <a:tblGrid>
                <a:gridCol w="3314893"/>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B0F0"/>
                          </a:solidFill>
                          <a:effectLst/>
                          <a:uLnTx/>
                          <a:uFillTx/>
                          <a:latin typeface="+mn-lt"/>
                          <a:ea typeface="+mn-ea"/>
                          <a:cs typeface="+mn-cs"/>
                        </a:rPr>
                        <a:t>Contact</a:t>
                      </a:r>
                      <a:r>
                        <a:rPr kumimoji="0" lang="pl-PL" sz="1200" b="1" i="0" u="none" strike="noStrike" kern="1200" cap="none" spc="0" normalizeH="0" baseline="0" noProof="0" dirty="0" smtClean="0">
                          <a:ln>
                            <a:noFill/>
                          </a:ln>
                          <a:solidFill>
                            <a:srgbClr val="00B0F0"/>
                          </a:solidFill>
                          <a:effectLst/>
                          <a:uLnTx/>
                          <a:uFillTx/>
                          <a:latin typeface="+mn-lt"/>
                          <a:ea typeface="+mn-ea"/>
                          <a:cs typeface="+mn-cs"/>
                        </a:rPr>
                        <a:t> </a:t>
                      </a:r>
                      <a:r>
                        <a:rPr kumimoji="0" lang="en-US" sz="1200" b="1" i="0" u="none" strike="noStrike" kern="1200" cap="none" spc="0" normalizeH="0" baseline="0" noProof="0" dirty="0" smtClean="0">
                          <a:ln>
                            <a:noFill/>
                          </a:ln>
                          <a:solidFill>
                            <a:srgbClr val="00B0F0"/>
                          </a:solidFill>
                          <a:effectLst/>
                          <a:uLnTx/>
                          <a:uFillTx/>
                          <a:latin typeface="+mn-lt"/>
                          <a:ea typeface="+mn-ea"/>
                          <a:cs typeface="+mn-cs"/>
                        </a:rPr>
                        <a:t>with Sales Department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smtClean="0">
                          <a:ln>
                            <a:noFill/>
                          </a:ln>
                          <a:solidFill>
                            <a:schemeClr val="bg1">
                              <a:lumMod val="95000"/>
                            </a:schemeClr>
                          </a:solidFill>
                          <a:effectLst/>
                          <a:uLnTx/>
                          <a:uFillTx/>
                          <a:latin typeface="+mn-lt"/>
                          <a:ea typeface="+mn-ea"/>
                          <a:cs typeface="+mn-cs"/>
                        </a:rPr>
                        <a:t>Katarzyna Zagórska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err="1" smtClean="0">
                          <a:ln>
                            <a:noFill/>
                          </a:ln>
                          <a:solidFill>
                            <a:schemeClr val="bg1"/>
                          </a:solidFill>
                          <a:effectLst/>
                          <a:uLnTx/>
                          <a:uFillTx/>
                          <a:latin typeface="+mn-lt"/>
                          <a:ea typeface="+mn-ea"/>
                          <a:cs typeface="+mn-cs"/>
                        </a:rPr>
                        <a:t>katarzyna.zagorska@gemius.pl</a:t>
                      </a:r>
                      <a:endParaRPr kumimoji="0" lang="pl-PL" sz="12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noProof="0" dirty="0" smtClean="0">
                          <a:solidFill>
                            <a:srgbClr val="00B0F0"/>
                          </a:solidFill>
                        </a:rPr>
                        <a:t>Contact</a:t>
                      </a:r>
                      <a:r>
                        <a:rPr lang="en-US" sz="1200" b="1" dirty="0" smtClean="0">
                          <a:solidFill>
                            <a:srgbClr val="00B0F0"/>
                          </a:solidFill>
                        </a:rPr>
                        <a:t> with Desk</a:t>
                      </a:r>
                      <a:r>
                        <a:rPr lang="en-US" sz="1200" b="1" baseline="0" dirty="0" smtClean="0">
                          <a:solidFill>
                            <a:srgbClr val="00B0F0"/>
                          </a:solidFill>
                        </a:rPr>
                        <a:t> Research Department</a:t>
                      </a:r>
                      <a:endParaRPr kumimoji="0" lang="pl-PL" sz="1200" b="1" i="0" u="none" strike="noStrike" kern="1200" cap="none" spc="0" normalizeH="0" baseline="0" noProof="0" dirty="0" smtClean="0">
                        <a:ln>
                          <a:noFill/>
                        </a:ln>
                        <a:solidFill>
                          <a:srgbClr val="00B0F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smtClean="0">
                          <a:ln>
                            <a:noFill/>
                          </a:ln>
                          <a:solidFill>
                            <a:schemeClr val="bg1">
                              <a:lumMod val="95000"/>
                            </a:schemeClr>
                          </a:solidFill>
                          <a:effectLst/>
                          <a:uLnTx/>
                          <a:uFillTx/>
                          <a:latin typeface="+mn-lt"/>
                          <a:ea typeface="+mn-ea"/>
                          <a:cs typeface="+mn-cs"/>
                        </a:rPr>
                        <a:t>Marcin Dukat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err="1" smtClean="0">
                          <a:ln>
                            <a:noFill/>
                          </a:ln>
                          <a:solidFill>
                            <a:schemeClr val="bg1">
                              <a:lumMod val="95000"/>
                            </a:schemeClr>
                          </a:solidFill>
                          <a:effectLst/>
                          <a:uLnTx/>
                          <a:uFillTx/>
                          <a:latin typeface="+mn-lt"/>
                          <a:ea typeface="+mn-ea"/>
                          <a:cs typeface="+mn-cs"/>
                        </a:rPr>
                        <a:t>marcin.dukat@gemius.pl</a:t>
                      </a:r>
                      <a:endParaRPr kumimoji="0" lang="pl-PL" sz="1200" b="0" i="0" u="none" strike="noStrike" kern="1200" cap="none" spc="0" normalizeH="0" baseline="0" noProof="0" dirty="0">
                        <a:ln>
                          <a:noFill/>
                        </a:ln>
                        <a:solidFill>
                          <a:schemeClr val="bg1">
                            <a:lumMod val="95000"/>
                          </a:schemeClr>
                        </a:solidFill>
                        <a:effectLst/>
                        <a:uLnTx/>
                        <a:uFillTx/>
                        <a:latin typeface="+mn-lt"/>
                        <a:ea typeface="+mn-ea"/>
                        <a:cs typeface="+mn-cs"/>
                      </a:endParaRPr>
                    </a:p>
                  </a:txBody>
                  <a:tcPr marL="180000" marR="108000" marT="108000" marB="108000">
                    <a:lnL w="19050" cap="flat" cmpd="sng" algn="ctr">
                      <a:solidFill>
                        <a:srgbClr val="00B0F0"/>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36" name="Tabela 35"/>
          <p:cNvGraphicFramePr>
            <a:graphicFrameLocks noGrp="1"/>
          </p:cNvGraphicFramePr>
          <p:nvPr userDrawn="1"/>
        </p:nvGraphicFramePr>
        <p:xfrm>
          <a:off x="5722203" y="1879561"/>
          <a:ext cx="2439060" cy="581760"/>
        </p:xfrm>
        <a:graphic>
          <a:graphicData uri="http://schemas.openxmlformats.org/drawingml/2006/table">
            <a:tbl>
              <a:tblPr firstRow="1" bandRow="1">
                <a:tableStyleId>{5C22544A-7EE6-4342-B048-85BDC9FD1C3A}</a:tableStyleId>
              </a:tblPr>
              <a:tblGrid>
                <a:gridCol w="243906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err="1" smtClean="0">
                          <a:ln>
                            <a:noFill/>
                          </a:ln>
                          <a:solidFill>
                            <a:srgbClr val="00B0F0"/>
                          </a:solidFill>
                          <a:effectLst/>
                          <a:uLnTx/>
                          <a:uFillTx/>
                          <a:latin typeface="+mn-lt"/>
                          <a:ea typeface="+mn-ea"/>
                          <a:cs typeface="+mn-cs"/>
                        </a:rPr>
                        <a:t>phone</a:t>
                      </a:r>
                      <a:r>
                        <a:rPr kumimoji="0" lang="pl-PL" sz="1200" b="0" i="0" u="none" strike="noStrike" kern="1200" cap="none" spc="0" normalizeH="0" baseline="0" noProof="0" dirty="0" smtClean="0">
                          <a:ln>
                            <a:noFill/>
                          </a:ln>
                          <a:solidFill>
                            <a:srgbClr val="00B0F0"/>
                          </a:solidFill>
                          <a:effectLst/>
                          <a:uLnTx/>
                          <a:uFillTx/>
                          <a:latin typeface="+mn-lt"/>
                          <a:ea typeface="+mn-ea"/>
                          <a:cs typeface="+mn-cs"/>
                        </a:rPr>
                        <a:t>: </a:t>
                      </a:r>
                      <a:r>
                        <a:rPr kumimoji="0" lang="pl-PL" sz="1200" b="0" i="0" u="none" strike="noStrike" kern="1200" cap="none" spc="0" normalizeH="0" baseline="0" noProof="0" dirty="0" smtClean="0">
                          <a:ln>
                            <a:noFill/>
                          </a:ln>
                          <a:solidFill>
                            <a:schemeClr val="bg1">
                              <a:lumMod val="95000"/>
                            </a:schemeClr>
                          </a:solidFill>
                          <a:effectLst/>
                          <a:uLnTx/>
                          <a:uFillTx/>
                          <a:latin typeface="+mn-lt"/>
                          <a:ea typeface="+mn-ea"/>
                          <a:cs typeface="+mn-cs"/>
                        </a:rPr>
                        <a:t>+48 22 874 41 00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err="1" smtClean="0">
                          <a:ln>
                            <a:noFill/>
                          </a:ln>
                          <a:solidFill>
                            <a:srgbClr val="00B0F0"/>
                          </a:solidFill>
                          <a:effectLst/>
                          <a:uLnTx/>
                          <a:uFillTx/>
                          <a:latin typeface="+mn-lt"/>
                          <a:ea typeface="+mn-ea"/>
                          <a:cs typeface="+mn-cs"/>
                        </a:rPr>
                        <a:t>fax</a:t>
                      </a:r>
                      <a:r>
                        <a:rPr kumimoji="0" lang="pl-PL" sz="1200" b="0" i="0" u="none" strike="noStrike" kern="1200" cap="none" spc="0" normalizeH="0" baseline="0" noProof="0" dirty="0" smtClean="0">
                          <a:ln>
                            <a:noFill/>
                          </a:ln>
                          <a:solidFill>
                            <a:srgbClr val="00B0F0"/>
                          </a:solidFill>
                          <a:effectLst/>
                          <a:uLnTx/>
                          <a:uFillTx/>
                          <a:latin typeface="+mn-lt"/>
                          <a:ea typeface="+mn-ea"/>
                          <a:cs typeface="+mn-cs"/>
                        </a:rPr>
                        <a:t>: </a:t>
                      </a:r>
                      <a:r>
                        <a:rPr kumimoji="0" lang="pl-PL" sz="1200" b="0" i="0" u="none" strike="noStrike" kern="1200" cap="none" spc="0" normalizeH="0" baseline="0" noProof="0" dirty="0" smtClean="0">
                          <a:ln>
                            <a:noFill/>
                          </a:ln>
                          <a:solidFill>
                            <a:schemeClr val="bg1">
                              <a:lumMod val="95000"/>
                            </a:schemeClr>
                          </a:solidFill>
                          <a:effectLst/>
                          <a:uLnTx/>
                          <a:uFillTx/>
                          <a:latin typeface="+mn-lt"/>
                          <a:ea typeface="+mn-ea"/>
                          <a:cs typeface="+mn-cs"/>
                        </a:rPr>
                        <a:t>+48 22 874 41 01</a:t>
                      </a:r>
                    </a:p>
                  </a:txBody>
                  <a:tcPr marL="180000" marR="108000" marT="108000" marB="108000">
                    <a:lnL w="19050" cap="flat" cmpd="sng" algn="ctr">
                      <a:solidFill>
                        <a:srgbClr val="00B0F0"/>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3" name="Tabela 42"/>
          <p:cNvGraphicFramePr>
            <a:graphicFrameLocks noGrp="1"/>
          </p:cNvGraphicFramePr>
          <p:nvPr userDrawn="1"/>
        </p:nvGraphicFramePr>
        <p:xfrm>
          <a:off x="5722203" y="2731550"/>
          <a:ext cx="2439060" cy="1057248"/>
        </p:xfrm>
        <a:graphic>
          <a:graphicData uri="http://schemas.openxmlformats.org/drawingml/2006/table">
            <a:tbl>
              <a:tblPr firstRow="1" bandRow="1">
                <a:tableStyleId>{5C22544A-7EE6-4342-B048-85BDC9FD1C3A}</a:tableStyleId>
              </a:tblPr>
              <a:tblGrid>
                <a:gridCol w="2439060"/>
              </a:tblGrid>
              <a:tr h="370840">
                <a:tc>
                  <a: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pl-PL" sz="1200" b="1" i="0" u="none" strike="noStrike" kern="1200" cap="none" spc="0" normalizeH="0" baseline="0" noProof="0" dirty="0" err="1" smtClean="0">
                          <a:ln>
                            <a:noFill/>
                          </a:ln>
                          <a:solidFill>
                            <a:srgbClr val="00B0F0"/>
                          </a:solidFill>
                          <a:effectLst/>
                          <a:uLnTx/>
                          <a:uFillTx/>
                          <a:latin typeface="+mn-lt"/>
                          <a:ea typeface="+mn-ea"/>
                          <a:cs typeface="+mn-cs"/>
                        </a:rPr>
                        <a:t>Gemius</a:t>
                      </a:r>
                      <a:r>
                        <a:rPr kumimoji="0" lang="pl-PL" sz="1200" b="1" i="0" u="none" strike="noStrike" kern="1200" cap="none" spc="0" normalizeH="0" baseline="0" noProof="0" dirty="0" smtClean="0">
                          <a:ln>
                            <a:noFill/>
                          </a:ln>
                          <a:solidFill>
                            <a:srgbClr val="00B0F0"/>
                          </a:solidFill>
                          <a:effectLst/>
                          <a:uLnTx/>
                          <a:uFillTx/>
                          <a:latin typeface="+mn-lt"/>
                          <a:ea typeface="+mn-ea"/>
                          <a:cs typeface="+mn-cs"/>
                        </a:rPr>
                        <a:t> SA</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pl-PL" sz="1200" b="0" i="0" u="none" strike="noStrike" kern="1200" cap="none" spc="0" normalizeH="0" baseline="0" noProof="0" dirty="0" smtClean="0">
                          <a:ln>
                            <a:noFill/>
                          </a:ln>
                          <a:solidFill>
                            <a:schemeClr val="bg1">
                              <a:lumMod val="95000"/>
                            </a:schemeClr>
                          </a:solidFill>
                          <a:effectLst/>
                          <a:uLnTx/>
                          <a:uFillTx/>
                          <a:latin typeface="+mn-lt"/>
                          <a:ea typeface="+mn-ea"/>
                          <a:cs typeface="+mn-cs"/>
                        </a:rPr>
                        <a:t>ul. Wołoska 7.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pl-PL" sz="1200" b="0" i="0" u="none" strike="noStrike" kern="1200" cap="none" spc="0" normalizeH="0" baseline="0" noProof="0" dirty="0" smtClean="0">
                          <a:ln>
                            <a:noFill/>
                          </a:ln>
                          <a:solidFill>
                            <a:schemeClr val="bg1">
                              <a:lumMod val="95000"/>
                            </a:schemeClr>
                          </a:solidFill>
                          <a:effectLst/>
                          <a:uLnTx/>
                          <a:uFillTx/>
                          <a:latin typeface="+mn-lt"/>
                          <a:ea typeface="+mn-ea"/>
                          <a:cs typeface="+mn-cs"/>
                        </a:rPr>
                        <a:t>02-675 Warszawa</a:t>
                      </a:r>
                    </a:p>
                    <a:p>
                      <a:pPr marL="342900" indent="-342900" algn="l">
                        <a:spcBef>
                          <a:spcPct val="20000"/>
                        </a:spcBef>
                      </a:pPr>
                      <a:r>
                        <a:rPr lang="pl-PL" sz="1200" dirty="0" err="1" smtClean="0">
                          <a:solidFill>
                            <a:schemeClr val="bg1">
                              <a:lumMod val="95000"/>
                            </a:schemeClr>
                          </a:solidFill>
                        </a:rPr>
                        <a:t>www.gemius.pl</a:t>
                      </a:r>
                      <a:endParaRPr lang="pl-PL" sz="1200" dirty="0" smtClean="0">
                        <a:solidFill>
                          <a:schemeClr val="bg1">
                            <a:lumMod val="95000"/>
                          </a:schemeClr>
                        </a:solidFill>
                      </a:endParaRPr>
                    </a:p>
                  </a:txBody>
                  <a:tcPr marL="180000" marR="108000" marT="108000" marB="108000">
                    <a:lnL w="19050" cap="flat" cmpd="sng" algn="ctr">
                      <a:solidFill>
                        <a:srgbClr val="00B0F0"/>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2260349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lajd końcowy">
    <p:spTree>
      <p:nvGrpSpPr>
        <p:cNvPr id="1" name=""/>
        <p:cNvGrpSpPr/>
        <p:nvPr/>
      </p:nvGrpSpPr>
      <p:grpSpPr>
        <a:xfrm>
          <a:off x="0" y="0"/>
          <a:ext cx="0" cy="0"/>
          <a:chOff x="0" y="0"/>
          <a:chExt cx="0" cy="0"/>
        </a:xfrm>
      </p:grpSpPr>
      <p:sp>
        <p:nvSpPr>
          <p:cNvPr id="41" name="Prostokąt 40"/>
          <p:cNvSpPr/>
          <p:nvPr userDrawn="1"/>
        </p:nvSpPr>
        <p:spPr>
          <a:xfrm>
            <a:off x="0"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latin typeface="Trebuchet MS" pitchFamily="34" charset="0"/>
            </a:endParaRPr>
          </a:p>
        </p:txBody>
      </p:sp>
      <p:sp>
        <p:nvSpPr>
          <p:cNvPr id="18" name="Prostokąt 17"/>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48" name="Obraz 47" descr="iStock_000001298162Medium2.jpg"/>
          <p:cNvPicPr>
            <a:picLocks noChangeAspect="1"/>
          </p:cNvPicPr>
          <p:nvPr userDrawn="1"/>
        </p:nvPicPr>
        <p:blipFill>
          <a:blip r:embed="rId2" cstate="print"/>
          <a:srcRect l="22414" t="10964" b="20233"/>
          <a:stretch>
            <a:fillRect/>
          </a:stretch>
        </p:blipFill>
        <p:spPr>
          <a:xfrm rot="16200000">
            <a:off x="1143000" y="-1143001"/>
            <a:ext cx="6858000" cy="9144001"/>
          </a:xfrm>
          <a:prstGeom prst="rect">
            <a:avLst/>
          </a:prstGeom>
        </p:spPr>
      </p:pic>
      <p:grpSp>
        <p:nvGrpSpPr>
          <p:cNvPr id="20" name="Grupa 46"/>
          <p:cNvGrpSpPr/>
          <p:nvPr userDrawn="1"/>
        </p:nvGrpSpPr>
        <p:grpSpPr>
          <a:xfrm>
            <a:off x="533821" y="4605610"/>
            <a:ext cx="253314" cy="253314"/>
            <a:chOff x="3045941" y="1609381"/>
            <a:chExt cx="253314" cy="253314"/>
          </a:xfrm>
        </p:grpSpPr>
        <p:pic>
          <p:nvPicPr>
            <p:cNvPr id="23" name="Obraz 22" descr="dom3.png"/>
            <p:cNvPicPr>
              <a:picLocks noChangeAspect="1"/>
            </p:cNvPicPr>
            <p:nvPr/>
          </p:nvPicPr>
          <p:blipFill>
            <a:blip r:embed="rId3" cstate="print">
              <a:duotone>
                <a:schemeClr val="bg2">
                  <a:shade val="45000"/>
                  <a:satMod val="135000"/>
                </a:schemeClr>
                <a:prstClr val="white"/>
              </a:duotone>
              <a:lum bright="-20000"/>
            </a:blip>
            <a:stretch>
              <a:fillRect/>
            </a:stretch>
          </p:blipFill>
          <p:spPr>
            <a:xfrm>
              <a:off x="3087515" y="1652311"/>
              <a:ext cx="187475" cy="156710"/>
            </a:xfrm>
            <a:prstGeom prst="rect">
              <a:avLst/>
            </a:prstGeom>
          </p:spPr>
        </p:pic>
        <p:sp>
          <p:nvSpPr>
            <p:cNvPr id="26" name="Elipsa 25"/>
            <p:cNvSpPr/>
            <p:nvPr/>
          </p:nvSpPr>
          <p:spPr>
            <a:xfrm>
              <a:off x="3045941" y="1609381"/>
              <a:ext cx="253314" cy="25331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grpSp>
        <p:nvGrpSpPr>
          <p:cNvPr id="31" name="Grupa 47"/>
          <p:cNvGrpSpPr/>
          <p:nvPr userDrawn="1"/>
        </p:nvGrpSpPr>
        <p:grpSpPr>
          <a:xfrm>
            <a:off x="530315" y="1926673"/>
            <a:ext cx="253314" cy="253314"/>
            <a:chOff x="5430795" y="1615559"/>
            <a:chExt cx="253314" cy="253314"/>
          </a:xfrm>
        </p:grpSpPr>
        <p:pic>
          <p:nvPicPr>
            <p:cNvPr id="32" name="Obraz 31" descr="koperta2.png"/>
            <p:cNvPicPr>
              <a:picLocks noChangeAspect="1"/>
            </p:cNvPicPr>
            <p:nvPr/>
          </p:nvPicPr>
          <p:blipFill>
            <a:blip r:embed="rId4" cstate="print">
              <a:duotone>
                <a:schemeClr val="bg2">
                  <a:shade val="45000"/>
                  <a:satMod val="135000"/>
                </a:schemeClr>
                <a:prstClr val="white"/>
              </a:duotone>
              <a:lum bright="-20000" contrast="-40000"/>
            </a:blip>
            <a:stretch>
              <a:fillRect/>
            </a:stretch>
          </p:blipFill>
          <p:spPr>
            <a:xfrm>
              <a:off x="5481528" y="1695684"/>
              <a:ext cx="165232" cy="96770"/>
            </a:xfrm>
            <a:prstGeom prst="rect">
              <a:avLst/>
            </a:prstGeom>
          </p:spPr>
        </p:pic>
        <p:sp>
          <p:nvSpPr>
            <p:cNvPr id="33" name="Elipsa 32"/>
            <p:cNvSpPr/>
            <p:nvPr/>
          </p:nvSpPr>
          <p:spPr>
            <a:xfrm>
              <a:off x="5430795" y="1615559"/>
              <a:ext cx="253314" cy="25331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grpSp>
        <p:nvGrpSpPr>
          <p:cNvPr id="34" name="Grupa 41"/>
          <p:cNvGrpSpPr/>
          <p:nvPr userDrawn="1"/>
        </p:nvGrpSpPr>
        <p:grpSpPr>
          <a:xfrm>
            <a:off x="533821" y="3453881"/>
            <a:ext cx="253314" cy="253314"/>
            <a:chOff x="3052118" y="3144796"/>
            <a:chExt cx="253314" cy="253314"/>
          </a:xfrm>
        </p:grpSpPr>
        <p:pic>
          <p:nvPicPr>
            <p:cNvPr id="37" name="Obraz 36" descr="telefon2.png"/>
            <p:cNvPicPr>
              <a:picLocks noChangeAspect="1"/>
            </p:cNvPicPr>
            <p:nvPr/>
          </p:nvPicPr>
          <p:blipFill>
            <a:blip r:embed="rId5" cstate="print">
              <a:duotone>
                <a:schemeClr val="bg2">
                  <a:shade val="45000"/>
                  <a:satMod val="135000"/>
                </a:schemeClr>
                <a:prstClr val="white"/>
              </a:duotone>
              <a:lum bright="-20000"/>
            </a:blip>
            <a:stretch>
              <a:fillRect/>
            </a:stretch>
          </p:blipFill>
          <p:spPr>
            <a:xfrm>
              <a:off x="3122962" y="3190361"/>
              <a:ext cx="131434" cy="164077"/>
            </a:xfrm>
            <a:prstGeom prst="rect">
              <a:avLst/>
            </a:prstGeom>
          </p:spPr>
        </p:pic>
        <p:sp>
          <p:nvSpPr>
            <p:cNvPr id="38" name="Elipsa 37"/>
            <p:cNvSpPr/>
            <p:nvPr/>
          </p:nvSpPr>
          <p:spPr>
            <a:xfrm>
              <a:off x="3052118" y="3144796"/>
              <a:ext cx="253314" cy="253314"/>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grpSp>
      <p:graphicFrame>
        <p:nvGraphicFramePr>
          <p:cNvPr id="39" name="Tabela 38"/>
          <p:cNvGraphicFramePr>
            <a:graphicFrameLocks noGrp="1"/>
          </p:cNvGraphicFramePr>
          <p:nvPr userDrawn="1">
            <p:extLst>
              <p:ext uri="{D42A27DB-BD31-4B8C-83A1-F6EECF244321}">
                <p14:modId xmlns:p14="http://schemas.microsoft.com/office/powerpoint/2010/main" xmlns="" val="1470897634"/>
              </p:ext>
            </p:extLst>
          </p:nvPr>
        </p:nvGraphicFramePr>
        <p:xfrm>
          <a:off x="1101831" y="1148069"/>
          <a:ext cx="3314893" cy="1130400"/>
        </p:xfrm>
        <a:graphic>
          <a:graphicData uri="http://schemas.openxmlformats.org/drawingml/2006/table">
            <a:tbl>
              <a:tblPr firstRow="1" bandRow="1">
                <a:tableStyleId>{5C22544A-7EE6-4342-B048-85BDC9FD1C3A}</a:tableStyleId>
              </a:tblPr>
              <a:tblGrid>
                <a:gridCol w="3314893"/>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B0F0"/>
                          </a:solidFill>
                          <a:effectLst/>
                          <a:uLnTx/>
                          <a:uFillTx/>
                          <a:latin typeface="+mn-lt"/>
                          <a:ea typeface="+mn-ea"/>
                          <a:cs typeface="+mn-cs"/>
                        </a:rPr>
                        <a:t>Contact</a:t>
                      </a:r>
                      <a:r>
                        <a:rPr kumimoji="0" lang="pl-PL" sz="1200" b="1" i="0" u="none" strike="noStrike" kern="1200" cap="none" spc="0" normalizeH="0" baseline="0" noProof="0" dirty="0" smtClean="0">
                          <a:ln>
                            <a:noFill/>
                          </a:ln>
                          <a:solidFill>
                            <a:srgbClr val="00B0F0"/>
                          </a:solidFill>
                          <a:effectLst/>
                          <a:uLnTx/>
                          <a:uFillTx/>
                          <a:latin typeface="+mn-lt"/>
                          <a:ea typeface="+mn-ea"/>
                          <a:cs typeface="+mn-cs"/>
                        </a:rPr>
                        <a:t> </a:t>
                      </a:r>
                      <a:r>
                        <a:rPr kumimoji="0" lang="en-US" sz="1200" b="1" i="0" u="none" strike="noStrike" kern="1200" cap="none" spc="0" normalizeH="0" baseline="0" noProof="0" dirty="0" smtClean="0">
                          <a:ln>
                            <a:noFill/>
                          </a:ln>
                          <a:solidFill>
                            <a:srgbClr val="00B0F0"/>
                          </a:solidFill>
                          <a:effectLst/>
                          <a:uLnTx/>
                          <a:uFillTx/>
                          <a:latin typeface="+mn-lt"/>
                          <a:ea typeface="+mn-ea"/>
                          <a:cs typeface="+mn-cs"/>
                        </a:rPr>
                        <a:t>with </a:t>
                      </a:r>
                      <a:r>
                        <a:rPr kumimoji="0" lang="pl-PL" sz="1200" b="1" i="0" u="none" strike="noStrike" kern="1200" cap="none" spc="0" normalizeH="0" baseline="0" noProof="0" dirty="0" smtClean="0">
                          <a:ln>
                            <a:noFill/>
                          </a:ln>
                          <a:solidFill>
                            <a:srgbClr val="00B0F0"/>
                          </a:solidFill>
                          <a:effectLst/>
                          <a:uLnTx/>
                          <a:uFillTx/>
                          <a:latin typeface="+mn-lt"/>
                          <a:ea typeface="+mn-ea"/>
                          <a:cs typeface="+mn-cs"/>
                        </a:rPr>
                        <a:t>Business Development Dept.</a:t>
                      </a:r>
                      <a:endParaRPr kumimoji="0" lang="en-US" sz="1200" b="1" i="0" u="none" strike="noStrike" kern="1200" cap="none" spc="0" normalizeH="0" baseline="0" noProof="0" dirty="0" smtClean="0">
                        <a:ln>
                          <a:noFill/>
                        </a:ln>
                        <a:solidFill>
                          <a:srgbClr val="00B0F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Katarzyna Zagórska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smtClean="0">
                          <a:ln>
                            <a:noFill/>
                          </a:ln>
                          <a:solidFill>
                            <a:schemeClr val="tx1">
                              <a:lumMod val="75000"/>
                              <a:lumOff val="25000"/>
                            </a:schemeClr>
                          </a:solidFill>
                          <a:effectLst/>
                          <a:uLnTx/>
                          <a:uFillTx/>
                          <a:latin typeface="+mn-lt"/>
                          <a:ea typeface="+mn-ea"/>
                          <a:cs typeface="+mn-cs"/>
                        </a:rPr>
                        <a:t>katarzyna.zagorska@gemius.com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txBody>
                  <a:tcPr marL="180000" marR="108000" marT="108000" marB="108000">
                    <a:lnL w="19050" cap="flat" cmpd="sng" algn="ctr">
                      <a:solidFill>
                        <a:srgbClr val="00B0F0"/>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0" name="Tabela 39"/>
          <p:cNvGraphicFramePr>
            <a:graphicFrameLocks noGrp="1"/>
          </p:cNvGraphicFramePr>
          <p:nvPr userDrawn="1"/>
        </p:nvGraphicFramePr>
        <p:xfrm>
          <a:off x="1105338" y="3309221"/>
          <a:ext cx="2439060" cy="581760"/>
        </p:xfrm>
        <a:graphic>
          <a:graphicData uri="http://schemas.openxmlformats.org/drawingml/2006/table">
            <a:tbl>
              <a:tblPr firstRow="1" bandRow="1">
                <a:tableStyleId>{5C22544A-7EE6-4342-B048-85BDC9FD1C3A}</a:tableStyleId>
              </a:tblPr>
              <a:tblGrid>
                <a:gridCol w="243906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err="1" smtClean="0">
                          <a:ln>
                            <a:noFill/>
                          </a:ln>
                          <a:solidFill>
                            <a:srgbClr val="00B0F0"/>
                          </a:solidFill>
                          <a:effectLst/>
                          <a:uLnTx/>
                          <a:uFillTx/>
                          <a:latin typeface="+mn-lt"/>
                          <a:ea typeface="+mn-ea"/>
                          <a:cs typeface="+mn-cs"/>
                        </a:rPr>
                        <a:t>phone</a:t>
                      </a:r>
                      <a:r>
                        <a:rPr kumimoji="0" lang="pl-PL" sz="1200" b="0" i="0" u="none" strike="noStrike" kern="1200" cap="none" spc="0" normalizeH="0" baseline="0" noProof="0" dirty="0" smtClean="0">
                          <a:ln>
                            <a:noFill/>
                          </a:ln>
                          <a:solidFill>
                            <a:srgbClr val="00B0F0"/>
                          </a:solidFill>
                          <a:effectLst/>
                          <a:uLnTx/>
                          <a:uFillTx/>
                          <a:latin typeface="+mn-lt"/>
                          <a:ea typeface="+mn-ea"/>
                          <a:cs typeface="+mn-cs"/>
                        </a:rPr>
                        <a:t>: </a:t>
                      </a:r>
                      <a:r>
                        <a:rPr kumimoji="0" lang="pl-P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+48 22 874 41 00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err="1" smtClean="0">
                          <a:ln>
                            <a:noFill/>
                          </a:ln>
                          <a:solidFill>
                            <a:srgbClr val="00B0F0"/>
                          </a:solidFill>
                          <a:effectLst/>
                          <a:uLnTx/>
                          <a:uFillTx/>
                          <a:latin typeface="+mn-lt"/>
                          <a:ea typeface="+mn-ea"/>
                          <a:cs typeface="+mn-cs"/>
                        </a:rPr>
                        <a:t>fax</a:t>
                      </a:r>
                      <a:r>
                        <a:rPr kumimoji="0" lang="pl-PL" sz="1200" b="0" i="0" u="none" strike="noStrike" kern="1200" cap="none" spc="0" normalizeH="0" baseline="0" noProof="0" dirty="0" smtClean="0">
                          <a:ln>
                            <a:noFill/>
                          </a:ln>
                          <a:solidFill>
                            <a:srgbClr val="00B0F0"/>
                          </a:solidFill>
                          <a:effectLst/>
                          <a:uLnTx/>
                          <a:uFillTx/>
                          <a:latin typeface="+mn-lt"/>
                          <a:ea typeface="+mn-ea"/>
                          <a:cs typeface="+mn-cs"/>
                        </a:rPr>
                        <a:t>: </a:t>
                      </a:r>
                      <a:r>
                        <a:rPr kumimoji="0" lang="pl-P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+48 22 874 41 01</a:t>
                      </a:r>
                    </a:p>
                  </a:txBody>
                  <a:tcPr marL="180000" marR="108000" marT="108000" marB="108000">
                    <a:lnL w="19050" cap="flat" cmpd="sng" algn="ctr">
                      <a:solidFill>
                        <a:srgbClr val="00B0F0"/>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2" name="Tabela 41"/>
          <p:cNvGraphicFramePr>
            <a:graphicFrameLocks noGrp="1"/>
          </p:cNvGraphicFramePr>
          <p:nvPr userDrawn="1"/>
        </p:nvGraphicFramePr>
        <p:xfrm>
          <a:off x="1105338" y="4161210"/>
          <a:ext cx="2439060" cy="1057248"/>
        </p:xfrm>
        <a:graphic>
          <a:graphicData uri="http://schemas.openxmlformats.org/drawingml/2006/table">
            <a:tbl>
              <a:tblPr firstRow="1" bandRow="1">
                <a:tableStyleId>{5C22544A-7EE6-4342-B048-85BDC9FD1C3A}</a:tableStyleId>
              </a:tblPr>
              <a:tblGrid>
                <a:gridCol w="2439060"/>
              </a:tblGrid>
              <a:tr h="370840">
                <a:tc>
                  <a: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pl-PL" sz="1200" b="1" i="0" u="none" strike="noStrike" kern="1200" cap="none" spc="0" normalizeH="0" baseline="0" noProof="0" dirty="0" err="1" smtClean="0">
                          <a:ln>
                            <a:noFill/>
                          </a:ln>
                          <a:solidFill>
                            <a:srgbClr val="00B0F0"/>
                          </a:solidFill>
                          <a:effectLst/>
                          <a:uLnTx/>
                          <a:uFillTx/>
                          <a:latin typeface="+mn-lt"/>
                          <a:ea typeface="+mn-ea"/>
                          <a:cs typeface="+mn-cs"/>
                        </a:rPr>
                        <a:t>Gemius</a:t>
                      </a:r>
                      <a:r>
                        <a:rPr kumimoji="0" lang="pl-PL" sz="1200" b="1" i="0" u="none" strike="noStrike" kern="1200" cap="none" spc="0" normalizeH="0" baseline="0" noProof="0" dirty="0" smtClean="0">
                          <a:ln>
                            <a:noFill/>
                          </a:ln>
                          <a:solidFill>
                            <a:srgbClr val="00B0F0"/>
                          </a:solidFill>
                          <a:effectLst/>
                          <a:uLnTx/>
                          <a:uFillTx/>
                          <a:latin typeface="+mn-lt"/>
                          <a:ea typeface="+mn-ea"/>
                          <a:cs typeface="+mn-cs"/>
                        </a:rPr>
                        <a:t> SA</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pl-P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ul. Wołoska 7.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pl-PL" sz="1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02-675 Warszawa</a:t>
                      </a:r>
                    </a:p>
                    <a:p>
                      <a:pPr marL="342900" indent="-342900" algn="l">
                        <a:spcBef>
                          <a:spcPct val="20000"/>
                        </a:spcBef>
                      </a:pPr>
                      <a:r>
                        <a:rPr lang="pl-PL" sz="1200" dirty="0" err="1" smtClean="0">
                          <a:solidFill>
                            <a:schemeClr val="tx1">
                              <a:lumMod val="65000"/>
                              <a:lumOff val="35000"/>
                            </a:schemeClr>
                          </a:solidFill>
                        </a:rPr>
                        <a:t>www.gemius.pl</a:t>
                      </a:r>
                      <a:endParaRPr lang="pl-PL" sz="1200" dirty="0" smtClean="0">
                        <a:solidFill>
                          <a:schemeClr val="tx1">
                            <a:lumMod val="65000"/>
                            <a:lumOff val="35000"/>
                          </a:schemeClr>
                        </a:solidFill>
                      </a:endParaRPr>
                    </a:p>
                  </a:txBody>
                  <a:tcPr marL="180000" marR="108000" marT="108000" marB="108000">
                    <a:lnL w="19050" cap="flat" cmpd="sng" algn="ctr">
                      <a:solidFill>
                        <a:srgbClr val="00B0F0"/>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45" name="Obraz 44" descr="logo_big_transparent.png"/>
          <p:cNvPicPr>
            <a:picLocks noChangeAspect="1"/>
          </p:cNvPicPr>
          <p:nvPr userDrawn="1"/>
        </p:nvPicPr>
        <p:blipFill>
          <a:blip r:embed="rId6" cstate="print"/>
          <a:stretch>
            <a:fillRect/>
          </a:stretch>
        </p:blipFill>
        <p:spPr>
          <a:xfrm>
            <a:off x="376042" y="6025631"/>
            <a:ext cx="2148083" cy="459133"/>
          </a:xfrm>
          <a:prstGeom prst="rect">
            <a:avLst/>
          </a:prstGeom>
        </p:spPr>
      </p:pic>
      <p:pic>
        <p:nvPicPr>
          <p:cNvPr id="47" name="Obraz 46" descr="logo badania.png"/>
          <p:cNvPicPr>
            <a:picLocks noChangeAspect="1"/>
          </p:cNvPicPr>
          <p:nvPr userDrawn="1"/>
        </p:nvPicPr>
        <p:blipFill>
          <a:blip r:embed="rId7" cstate="print"/>
          <a:stretch>
            <a:fillRect/>
          </a:stretch>
        </p:blipFill>
        <p:spPr>
          <a:xfrm>
            <a:off x="508056" y="315456"/>
            <a:ext cx="2418594" cy="459162"/>
          </a:xfrm>
          <a:prstGeom prst="rect">
            <a:avLst/>
          </a:prstGeom>
        </p:spPr>
      </p:pic>
    </p:spTree>
    <p:extLst>
      <p:ext uri="{BB962C8B-B14F-4D97-AF65-F5344CB8AC3E}">
        <p14:creationId xmlns:p14="http://schemas.microsoft.com/office/powerpoint/2010/main" xmlns="" val="3107129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Przekładka">
    <p:spTree>
      <p:nvGrpSpPr>
        <p:cNvPr id="1" name=""/>
        <p:cNvGrpSpPr/>
        <p:nvPr/>
      </p:nvGrpSpPr>
      <p:grpSpPr>
        <a:xfrm>
          <a:off x="0" y="0"/>
          <a:ext cx="0" cy="0"/>
          <a:chOff x="0" y="0"/>
          <a:chExt cx="0" cy="0"/>
        </a:xfrm>
      </p:grpSpPr>
      <p:sp>
        <p:nvSpPr>
          <p:cNvPr id="49" name="Symbol zastępczy stopki 5"/>
          <p:cNvSpPr>
            <a:spLocks noGrp="1"/>
          </p:cNvSpPr>
          <p:nvPr>
            <p:ph type="ftr" sz="quarter" idx="11"/>
          </p:nvPr>
        </p:nvSpPr>
        <p:spPr>
          <a:xfrm>
            <a:off x="2984286" y="2940568"/>
            <a:ext cx="5603093" cy="571504"/>
          </a:xfrm>
        </p:spPr>
        <p:txBody>
          <a:bodyPr/>
          <a:lstStyle>
            <a:lvl1pPr algn="l">
              <a:defRPr sz="1400">
                <a:solidFill>
                  <a:schemeClr val="tx1">
                    <a:lumMod val="50000"/>
                    <a:lumOff val="50000"/>
                  </a:schemeClr>
                </a:solidFill>
                <a:latin typeface="Tahoma" pitchFamily="34" charset="0"/>
                <a:cs typeface="Tahoma" pitchFamily="34" charset="0"/>
              </a:defRPr>
            </a:lvl1pPr>
          </a:lstStyle>
          <a:p>
            <a:r>
              <a:rPr lang="pl-PL" smtClean="0">
                <a:solidFill>
                  <a:prstClr val="black">
                    <a:lumMod val="50000"/>
                    <a:lumOff val="50000"/>
                  </a:prstClr>
                </a:solidFill>
              </a:rPr>
              <a:t>Kliknij. aby edytować tekst </a:t>
            </a:r>
            <a:endParaRPr lang="pl-PL" dirty="0">
              <a:solidFill>
                <a:prstClr val="black">
                  <a:lumMod val="50000"/>
                  <a:lumOff val="50000"/>
                </a:prstClr>
              </a:solidFill>
            </a:endParaRPr>
          </a:p>
        </p:txBody>
      </p:sp>
      <p:sp>
        <p:nvSpPr>
          <p:cNvPr id="48" name="Tytuł 1"/>
          <p:cNvSpPr>
            <a:spLocks noGrp="1"/>
          </p:cNvSpPr>
          <p:nvPr>
            <p:ph type="ctrTitle" hasCustomPrompt="1"/>
          </p:nvPr>
        </p:nvSpPr>
        <p:spPr>
          <a:xfrm>
            <a:off x="2985079" y="2099931"/>
            <a:ext cx="5602300" cy="857256"/>
          </a:xfrm>
          <a:prstGeom prst="rect">
            <a:avLst/>
          </a:prstGeom>
        </p:spPr>
        <p:txBody>
          <a:bodyPr anchor="b" anchorCtr="0"/>
          <a:lstStyle>
            <a:lvl1pPr algn="l">
              <a:defRPr sz="2400">
                <a:solidFill>
                  <a:srgbClr val="0070C0"/>
                </a:solidFill>
                <a:latin typeface="Tahoma" pitchFamily="34" charset="0"/>
                <a:cs typeface="Tahoma" pitchFamily="34" charset="0"/>
              </a:defRPr>
            </a:lvl1pPr>
          </a:lstStyle>
          <a:p>
            <a:r>
              <a:rPr lang="pl-PL" dirty="0" smtClean="0"/>
              <a:t>Nazwa działu</a:t>
            </a:r>
            <a:endParaRPr lang="pl-PL" dirty="0"/>
          </a:p>
        </p:txBody>
      </p:sp>
    </p:spTree>
    <p:extLst>
      <p:ext uri="{BB962C8B-B14F-4D97-AF65-F5344CB8AC3E}">
        <p14:creationId xmlns:p14="http://schemas.microsoft.com/office/powerpoint/2010/main" xmlns="" val="4038320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8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79613" y="1628774"/>
            <a:ext cx="6480175" cy="4537076"/>
          </a:xfrm>
        </p:spPr>
        <p:txBody>
          <a:bodyPr>
            <a:normAutofit/>
          </a:bodyPr>
          <a:lstStyle>
            <a:lvl1pPr>
              <a:buClr>
                <a:srgbClr val="4F81BD"/>
              </a:buClr>
              <a:buSzPct val="90000"/>
              <a:buFont typeface="Wingdings" pitchFamily="2" charset="2"/>
              <a:buChar char="§"/>
              <a:defRPr sz="1600"/>
            </a:lvl1pPr>
            <a:lvl2pPr>
              <a:buClr>
                <a:srgbClr val="4F81BD"/>
              </a:buClr>
              <a:buSzPct val="110000"/>
              <a:buFont typeface="Arial" pitchFamily="34" charset="0"/>
              <a:buChar char="•"/>
              <a:defRPr sz="1600"/>
            </a:lvl2pPr>
            <a:lvl3pPr>
              <a:buClr>
                <a:srgbClr val="4F81BD"/>
              </a:buClr>
              <a:buSzPct val="65000"/>
              <a:buFont typeface="Courier New" pitchFamily="49" charset="0"/>
              <a:buChar char="o"/>
              <a:defRPr sz="1600"/>
            </a:lvl3pPr>
            <a:lvl4pPr>
              <a:buClr>
                <a:srgbClr val="4F81BD"/>
              </a:buClr>
              <a:buSzPct val="90000"/>
              <a:buFont typeface="Arial" pitchFamily="34" charset="0"/>
              <a:buChar char="­"/>
              <a:defRPr sz="1600"/>
            </a:lvl4pPr>
            <a:lvl5pPr>
              <a:buClr>
                <a:srgbClr val="4F81BD"/>
              </a:buClr>
              <a:buSzPct val="45000"/>
              <a:buFont typeface="Arial" pitchFamily="34" charset="0"/>
              <a:buChar char="•"/>
              <a:defRPr sz="1600"/>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8" name="Symbol zastępczy stopki 4"/>
          <p:cNvSpPr>
            <a:spLocks noGrp="1"/>
          </p:cNvSpPr>
          <p:nvPr>
            <p:ph type="ftr" sz="quarter" idx="3"/>
          </p:nvPr>
        </p:nvSpPr>
        <p:spPr>
          <a:xfrm>
            <a:off x="1050516" y="150597"/>
            <a:ext cx="6239284"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1038756" y="461726"/>
            <a:ext cx="6251043"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sp>
        <p:nvSpPr>
          <p:cNvPr id="7" name="Prostokąt 6"/>
          <p:cNvSpPr/>
          <p:nvPr userDrawn="1"/>
        </p:nvSpPr>
        <p:spPr>
          <a:xfrm>
            <a:off x="77117" y="2401677"/>
            <a:ext cx="339286" cy="3877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xmlns="" val="2982220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Tytuł i zawartość">
    <p:spTree>
      <p:nvGrpSpPr>
        <p:cNvPr id="1" name=""/>
        <p:cNvGrpSpPr/>
        <p:nvPr/>
      </p:nvGrpSpPr>
      <p:grpSpPr>
        <a:xfrm>
          <a:off x="0" y="0"/>
          <a:ext cx="0" cy="0"/>
          <a:chOff x="0" y="0"/>
          <a:chExt cx="0" cy="0"/>
        </a:xfrm>
      </p:grpSpPr>
      <p:sp>
        <p:nvSpPr>
          <p:cNvPr id="8" name="Symbol zastępczy stopki 4"/>
          <p:cNvSpPr>
            <a:spLocks noGrp="1"/>
          </p:cNvSpPr>
          <p:nvPr>
            <p:ph type="ftr" sz="quarter" idx="3"/>
          </p:nvPr>
        </p:nvSpPr>
        <p:spPr>
          <a:xfrm>
            <a:off x="1050516" y="150597"/>
            <a:ext cx="6239284"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1038756" y="461726"/>
            <a:ext cx="6251043"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11" name="Obraz 10" descr="communication.png"/>
          <p:cNvPicPr>
            <a:picLocks noChangeAspect="1"/>
          </p:cNvPicPr>
          <p:nvPr userDrawn="1"/>
        </p:nvPicPr>
        <p:blipFill>
          <a:blip r:embed="rId2" cstate="print"/>
          <a:stretch>
            <a:fillRect/>
          </a:stretch>
        </p:blipFill>
        <p:spPr>
          <a:xfrm>
            <a:off x="113184" y="4156223"/>
            <a:ext cx="211473" cy="201751"/>
          </a:xfrm>
          <a:prstGeom prst="rect">
            <a:avLst/>
          </a:prstGeom>
        </p:spPr>
      </p:pic>
      <p:pic>
        <p:nvPicPr>
          <p:cNvPr id="14" name="Obraz 13" descr="design.png"/>
          <p:cNvPicPr>
            <a:picLocks noChangeAspect="1"/>
          </p:cNvPicPr>
          <p:nvPr userDrawn="1"/>
        </p:nvPicPr>
        <p:blipFill>
          <a:blip r:embed="rId3" cstate="print"/>
          <a:stretch>
            <a:fillRect/>
          </a:stretch>
        </p:blipFill>
        <p:spPr>
          <a:xfrm>
            <a:off x="127314" y="2477981"/>
            <a:ext cx="191656" cy="205216"/>
          </a:xfrm>
          <a:prstGeom prst="rect">
            <a:avLst/>
          </a:prstGeom>
        </p:spPr>
      </p:pic>
      <p:pic>
        <p:nvPicPr>
          <p:cNvPr id="15" name="Obraz 14" descr="content.png"/>
          <p:cNvPicPr>
            <a:picLocks noChangeAspect="1"/>
          </p:cNvPicPr>
          <p:nvPr userDrawn="1"/>
        </p:nvPicPr>
        <p:blipFill>
          <a:blip r:embed="rId4" cstate="print"/>
          <a:stretch>
            <a:fillRect/>
          </a:stretch>
        </p:blipFill>
        <p:spPr>
          <a:xfrm>
            <a:off x="125731" y="2882034"/>
            <a:ext cx="208617" cy="205849"/>
          </a:xfrm>
          <a:prstGeom prst="rect">
            <a:avLst/>
          </a:prstGeom>
        </p:spPr>
      </p:pic>
      <p:pic>
        <p:nvPicPr>
          <p:cNvPr id="7" name="Obraz 6" descr="advert.png"/>
          <p:cNvPicPr>
            <a:picLocks noChangeAspect="1"/>
          </p:cNvPicPr>
          <p:nvPr userDrawn="1"/>
        </p:nvPicPr>
        <p:blipFill>
          <a:blip r:embed="rId5" cstate="print"/>
          <a:stretch>
            <a:fillRect/>
          </a:stretch>
        </p:blipFill>
        <p:spPr>
          <a:xfrm>
            <a:off x="89878" y="5448928"/>
            <a:ext cx="266854" cy="244819"/>
          </a:xfrm>
          <a:prstGeom prst="rect">
            <a:avLst/>
          </a:prstGeom>
        </p:spPr>
      </p:pic>
      <p:pic>
        <p:nvPicPr>
          <p:cNvPr id="10" name="Obraz 9" descr="commerce.png"/>
          <p:cNvPicPr>
            <a:picLocks noChangeAspect="1"/>
          </p:cNvPicPr>
          <p:nvPr userDrawn="1"/>
        </p:nvPicPr>
        <p:blipFill>
          <a:blip r:embed="rId6" cstate="print"/>
          <a:stretch>
            <a:fillRect/>
          </a:stretch>
        </p:blipFill>
        <p:spPr>
          <a:xfrm>
            <a:off x="110044" y="5009662"/>
            <a:ext cx="238402" cy="228834"/>
          </a:xfrm>
          <a:prstGeom prst="rect">
            <a:avLst/>
          </a:prstGeom>
        </p:spPr>
      </p:pic>
      <p:pic>
        <p:nvPicPr>
          <p:cNvPr id="13" name="Obraz 12" descr="connect.png"/>
          <p:cNvPicPr>
            <a:picLocks noChangeAspect="1"/>
          </p:cNvPicPr>
          <p:nvPr userDrawn="1"/>
        </p:nvPicPr>
        <p:blipFill>
          <a:blip r:embed="rId7" cstate="print"/>
          <a:stretch>
            <a:fillRect/>
          </a:stretch>
        </p:blipFill>
        <p:spPr>
          <a:xfrm>
            <a:off x="136769" y="4586806"/>
            <a:ext cx="183273" cy="182362"/>
          </a:xfrm>
          <a:prstGeom prst="rect">
            <a:avLst/>
          </a:prstGeom>
        </p:spPr>
      </p:pic>
      <p:pic>
        <p:nvPicPr>
          <p:cNvPr id="16" name="Obraz 15" descr="construction.png"/>
          <p:cNvPicPr>
            <a:picLocks noChangeAspect="1"/>
          </p:cNvPicPr>
          <p:nvPr userDrawn="1"/>
        </p:nvPicPr>
        <p:blipFill>
          <a:blip r:embed="rId8" cstate="print"/>
          <a:stretch>
            <a:fillRect/>
          </a:stretch>
        </p:blipFill>
        <p:spPr>
          <a:xfrm>
            <a:off x="131103" y="3306092"/>
            <a:ext cx="212773" cy="219421"/>
          </a:xfrm>
          <a:prstGeom prst="rect">
            <a:avLst/>
          </a:prstGeom>
        </p:spPr>
      </p:pic>
      <p:pic>
        <p:nvPicPr>
          <p:cNvPr id="19" name="Obraz 18" descr="social m.png"/>
          <p:cNvPicPr>
            <a:picLocks noChangeAspect="1"/>
          </p:cNvPicPr>
          <p:nvPr userDrawn="1"/>
        </p:nvPicPr>
        <p:blipFill>
          <a:blip r:embed="rId9" cstate="print"/>
          <a:stretch>
            <a:fillRect/>
          </a:stretch>
        </p:blipFill>
        <p:spPr>
          <a:xfrm>
            <a:off x="109424" y="3732757"/>
            <a:ext cx="250054" cy="244635"/>
          </a:xfrm>
          <a:prstGeom prst="rect">
            <a:avLst/>
          </a:prstGeom>
        </p:spPr>
      </p:pic>
    </p:spTree>
    <p:extLst>
      <p:ext uri="{BB962C8B-B14F-4D97-AF65-F5344CB8AC3E}">
        <p14:creationId xmlns:p14="http://schemas.microsoft.com/office/powerpoint/2010/main" xmlns="" val="2586910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todologia i rankingi">
    <p:spTree>
      <p:nvGrpSpPr>
        <p:cNvPr id="1" name=""/>
        <p:cNvGrpSpPr/>
        <p:nvPr/>
      </p:nvGrpSpPr>
      <p:grpSpPr>
        <a:xfrm>
          <a:off x="0" y="0"/>
          <a:ext cx="0" cy="0"/>
          <a:chOff x="0" y="0"/>
          <a:chExt cx="0" cy="0"/>
        </a:xfrm>
      </p:grpSpPr>
      <p:sp>
        <p:nvSpPr>
          <p:cNvPr id="8" name="Symbol zastępczy stopki 4"/>
          <p:cNvSpPr>
            <a:spLocks noGrp="1"/>
          </p:cNvSpPr>
          <p:nvPr>
            <p:ph type="ftr" sz="quarter" idx="3"/>
          </p:nvPr>
        </p:nvSpPr>
        <p:spPr>
          <a:xfrm>
            <a:off x="1050516" y="150597"/>
            <a:ext cx="6239284"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1038756" y="461726"/>
            <a:ext cx="6251043"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sp>
        <p:nvSpPr>
          <p:cNvPr id="12" name="Prostokąt 11"/>
          <p:cNvSpPr/>
          <p:nvPr userDrawn="1"/>
        </p:nvSpPr>
        <p:spPr>
          <a:xfrm>
            <a:off x="9525" y="2371725"/>
            <a:ext cx="419100" cy="3848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xmlns="" val="1551345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zekładka social marketing">
    <p:spTree>
      <p:nvGrpSpPr>
        <p:cNvPr id="1" name=""/>
        <p:cNvGrpSpPr/>
        <p:nvPr/>
      </p:nvGrpSpPr>
      <p:grpSpPr>
        <a:xfrm>
          <a:off x="0" y="0"/>
          <a:ext cx="0" cy="0"/>
          <a:chOff x="0" y="0"/>
          <a:chExt cx="0" cy="0"/>
        </a:xfrm>
      </p:grpSpPr>
      <p:sp>
        <p:nvSpPr>
          <p:cNvPr id="18" name="Prostokąt 17"/>
          <p:cNvSpPr/>
          <p:nvPr userDrawn="1"/>
        </p:nvSpPr>
        <p:spPr>
          <a:xfrm>
            <a:off x="442228" y="2005013"/>
            <a:ext cx="45719" cy="32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7" name="Prostokąt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12" name="Obraz 11" descr="social m.png"/>
          <p:cNvPicPr>
            <a:picLocks noChangeAspect="1"/>
          </p:cNvPicPr>
          <p:nvPr userDrawn="1"/>
        </p:nvPicPr>
        <p:blipFill>
          <a:blip r:embed="rId2" cstate="print"/>
          <a:stretch>
            <a:fillRect/>
          </a:stretch>
        </p:blipFill>
        <p:spPr>
          <a:xfrm rot="19964895">
            <a:off x="-759836" y="-616917"/>
            <a:ext cx="7615851" cy="7443891"/>
          </a:xfrm>
          <a:prstGeom prst="rect">
            <a:avLst/>
          </a:prstGeom>
        </p:spPr>
      </p:pic>
      <p:sp>
        <p:nvSpPr>
          <p:cNvPr id="10" name="Symbol zastępczy stopki 3"/>
          <p:cNvSpPr>
            <a:spLocks noGrp="1"/>
          </p:cNvSpPr>
          <p:nvPr userDrawn="1">
            <p:ph type="ftr" sz="quarter" idx="11"/>
          </p:nvPr>
        </p:nvSpPr>
        <p:spPr>
          <a:xfrm>
            <a:off x="3027758" y="2667963"/>
            <a:ext cx="3190838" cy="571504"/>
          </a:xfrm>
        </p:spPr>
        <p:txBody>
          <a:bodyPr/>
          <a:lstStyle/>
          <a:p>
            <a:r>
              <a:rPr lang="pl-PL" dirty="0" err="1" smtClean="0">
                <a:solidFill>
                  <a:prstClr val="black">
                    <a:lumMod val="65000"/>
                    <a:lumOff val="35000"/>
                  </a:prstClr>
                </a:solidFill>
              </a:rPr>
              <a:t>gemiusWebEffect</a:t>
            </a:r>
            <a:endParaRPr lang="pl-PL" dirty="0">
              <a:solidFill>
                <a:prstClr val="black">
                  <a:lumMod val="65000"/>
                  <a:lumOff val="35000"/>
                </a:prstClr>
              </a:solidFill>
            </a:endParaRPr>
          </a:p>
        </p:txBody>
      </p:sp>
      <p:sp>
        <p:nvSpPr>
          <p:cNvPr id="11" name="Tytuł 8"/>
          <p:cNvSpPr>
            <a:spLocks noGrp="1"/>
          </p:cNvSpPr>
          <p:nvPr userDrawn="1">
            <p:ph type="ctrTitle"/>
          </p:nvPr>
        </p:nvSpPr>
        <p:spPr>
          <a:xfrm>
            <a:off x="2970682" y="1625303"/>
            <a:ext cx="3247913" cy="857256"/>
          </a:xfrm>
        </p:spPr>
        <p:txBody>
          <a:bodyPr/>
          <a:lstStyle>
            <a:lvl1pPr>
              <a:defRPr>
                <a:latin typeface="Tahoma" pitchFamily="34" charset="0"/>
                <a:cs typeface="Tahoma" pitchFamily="34" charset="0"/>
              </a:defRPr>
            </a:lvl1pPr>
          </a:lstStyle>
          <a:p>
            <a:r>
              <a:rPr lang="pl-PL" sz="3200" dirty="0" smtClean="0">
                <a:solidFill>
                  <a:schemeClr val="accent1"/>
                </a:solidFill>
              </a:rPr>
              <a:t>SOCIAL </a:t>
            </a:r>
            <a:br>
              <a:rPr lang="pl-PL" sz="3200" dirty="0" smtClean="0">
                <a:solidFill>
                  <a:schemeClr val="accent1"/>
                </a:solidFill>
              </a:rPr>
            </a:br>
            <a:r>
              <a:rPr lang="pl-PL" sz="3200" dirty="0" smtClean="0">
                <a:solidFill>
                  <a:schemeClr val="accent1"/>
                </a:solidFill>
              </a:rPr>
              <a:t>MARKETING</a:t>
            </a:r>
            <a:endParaRPr lang="pl-PL" sz="3200" dirty="0">
              <a:solidFill>
                <a:schemeClr val="accent1"/>
              </a:solidFill>
            </a:endParaRPr>
          </a:p>
        </p:txBody>
      </p:sp>
      <p:pic>
        <p:nvPicPr>
          <p:cNvPr id="15" name="Obraz 14" descr="logo_big_transparent.png"/>
          <p:cNvPicPr>
            <a:picLocks noChangeAspect="1"/>
          </p:cNvPicPr>
          <p:nvPr userDrawn="1"/>
        </p:nvPicPr>
        <p:blipFill>
          <a:blip r:embed="rId3" cstate="print"/>
          <a:stretch>
            <a:fillRect/>
          </a:stretch>
        </p:blipFill>
        <p:spPr>
          <a:xfrm>
            <a:off x="7141598" y="6238875"/>
            <a:ext cx="1678552" cy="358775"/>
          </a:xfrm>
          <a:prstGeom prst="rect">
            <a:avLst/>
          </a:prstGeom>
        </p:spPr>
      </p:pic>
    </p:spTree>
    <p:extLst>
      <p:ext uri="{BB962C8B-B14F-4D97-AF65-F5344CB8AC3E}">
        <p14:creationId xmlns:p14="http://schemas.microsoft.com/office/powerpoint/2010/main" xmlns="" val="443717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 social marketing 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79613" y="1628774"/>
            <a:ext cx="6480175" cy="4537076"/>
          </a:xfrm>
        </p:spPr>
        <p:txBody>
          <a:bodyPr/>
          <a:lstStyle>
            <a:lvl1pPr>
              <a:buClr>
                <a:srgbClr val="5F65B9"/>
              </a:buClr>
              <a:buFont typeface="Arial" pitchFamily="34" charset="0"/>
              <a:buChar char="•"/>
              <a:defRPr/>
            </a:lvl1pPr>
            <a:lvl2pPr>
              <a:buClr>
                <a:srgbClr val="8D92CD"/>
              </a:buClr>
              <a:buSzPct val="75000"/>
              <a:buFont typeface="Courier New" pitchFamily="49" charset="0"/>
              <a:buChar char="o"/>
              <a:defRPr/>
            </a:lvl2pPr>
            <a:lvl3pPr>
              <a:buClr>
                <a:srgbClr val="B9D68E"/>
              </a:buClr>
              <a:buSzPct val="110000"/>
              <a:buFont typeface="Arial" pitchFamily="34" charset="0"/>
              <a:buChar char="•"/>
              <a:defRPr/>
            </a:lvl3pPr>
            <a:lvl4pPr>
              <a:buClr>
                <a:srgbClr val="B9D68E"/>
              </a:buClr>
              <a:buSzPct val="75000"/>
              <a:buFont typeface="Courier New" pitchFamily="49" charset="0"/>
              <a:buChar char="o"/>
              <a:defRPr/>
            </a:lvl4pPr>
            <a:lvl5pPr>
              <a:buClr>
                <a:schemeClr val="bg1">
                  <a:lumMod val="65000"/>
                </a:schemeClr>
              </a:buClr>
              <a:buFont typeface="Arial" pitchFamily="34" charset="0"/>
              <a:buChar cha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8" name="Symbol zastępczy stopki 4"/>
          <p:cNvSpPr>
            <a:spLocks noGrp="1"/>
          </p:cNvSpPr>
          <p:nvPr>
            <p:ph type="ftr" sz="quarter" idx="3"/>
          </p:nvPr>
        </p:nvSpPr>
        <p:spPr>
          <a:xfrm>
            <a:off x="1038758" y="150597"/>
            <a:ext cx="6251042"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1043201" y="461726"/>
            <a:ext cx="6246600"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14" name="Obraz 13" descr="social m.png"/>
          <p:cNvPicPr>
            <a:picLocks noChangeAspect="1"/>
          </p:cNvPicPr>
          <p:nvPr userDrawn="1"/>
        </p:nvPicPr>
        <p:blipFill>
          <a:blip r:embed="rId2" cstate="print"/>
          <a:stretch>
            <a:fillRect/>
          </a:stretch>
        </p:blipFill>
        <p:spPr>
          <a:xfrm>
            <a:off x="110726" y="3727465"/>
            <a:ext cx="251638" cy="246185"/>
          </a:xfrm>
          <a:prstGeom prst="rect">
            <a:avLst/>
          </a:prstGeom>
        </p:spPr>
      </p:pic>
    </p:spTree>
    <p:extLst>
      <p:ext uri="{BB962C8B-B14F-4D97-AF65-F5344CB8AC3E}">
        <p14:creationId xmlns:p14="http://schemas.microsoft.com/office/powerpoint/2010/main" xmlns="" val="1180666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0_Tytuł i zawartość">
    <p:spTree>
      <p:nvGrpSpPr>
        <p:cNvPr id="1" name=""/>
        <p:cNvGrpSpPr/>
        <p:nvPr/>
      </p:nvGrpSpPr>
      <p:grpSpPr>
        <a:xfrm>
          <a:off x="0" y="0"/>
          <a:ext cx="0" cy="0"/>
          <a:chOff x="0" y="0"/>
          <a:chExt cx="0" cy="0"/>
        </a:xfrm>
      </p:grpSpPr>
      <p:pic>
        <p:nvPicPr>
          <p:cNvPr id="17" name="Obraz 16" descr="tło białe2.png"/>
          <p:cNvPicPr>
            <a:picLocks noChangeAspect="1"/>
          </p:cNvPicPr>
          <p:nvPr userDrawn="1"/>
        </p:nvPicPr>
        <p:blipFill>
          <a:blip r:embed="rId2" cstate="print">
            <a:lum bright="-3000" contrast="2000"/>
          </a:blip>
          <a:srcRect l="2379" r="11495" b="41445"/>
          <a:stretch>
            <a:fillRect/>
          </a:stretch>
        </p:blipFill>
        <p:spPr>
          <a:xfrm>
            <a:off x="0" y="4581128"/>
            <a:ext cx="9144000" cy="2276872"/>
          </a:xfrm>
          <a:prstGeom prst="rect">
            <a:avLst/>
          </a:prstGeom>
        </p:spPr>
      </p:pic>
      <p:sp>
        <p:nvSpPr>
          <p:cNvPr id="19" name="Prostokąt 18"/>
          <p:cNvSpPr/>
          <p:nvPr userDrawn="1"/>
        </p:nvSpPr>
        <p:spPr>
          <a:xfrm>
            <a:off x="8519740" y="6092826"/>
            <a:ext cx="624260" cy="7651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Symbol zastępczy tekstu 2"/>
          <p:cNvSpPr>
            <a:spLocks noGrp="1"/>
          </p:cNvSpPr>
          <p:nvPr>
            <p:ph idx="1"/>
          </p:nvPr>
        </p:nvSpPr>
        <p:spPr>
          <a:xfrm>
            <a:off x="1042987" y="1556792"/>
            <a:ext cx="6842125" cy="4032796"/>
          </a:xfrm>
          <a:prstGeom prst="rect">
            <a:avLst/>
          </a:prstGeom>
        </p:spPr>
        <p:txBody>
          <a:bodyPr vert="horz" lIns="91440" tIns="45720" rIns="91440" bIns="45720" rtlCol="0">
            <a:normAutofit/>
          </a:bodyPr>
          <a:lstStyle>
            <a:lvl1pPr>
              <a:buClr>
                <a:srgbClr val="00B0F0"/>
              </a:buClr>
              <a:defRPr sz="2400">
                <a:solidFill>
                  <a:schemeClr val="tx1">
                    <a:lumMod val="85000"/>
                    <a:lumOff val="15000"/>
                  </a:schemeClr>
                </a:solidFill>
              </a:defRPr>
            </a:lvl1pPr>
            <a:lvl2pPr>
              <a:buClr>
                <a:srgbClr val="00B0F0"/>
              </a:buClr>
              <a:defRPr sz="2000">
                <a:solidFill>
                  <a:schemeClr val="tx1">
                    <a:lumMod val="85000"/>
                    <a:lumOff val="15000"/>
                  </a:schemeClr>
                </a:solidFill>
              </a:defRPr>
            </a:lvl2pPr>
            <a:lvl3pPr>
              <a:buClr>
                <a:srgbClr val="00B0F0"/>
              </a:buClr>
              <a:defRPr sz="1800">
                <a:solidFill>
                  <a:schemeClr val="tx1">
                    <a:lumMod val="85000"/>
                    <a:lumOff val="15000"/>
                  </a:schemeClr>
                </a:solidFill>
              </a:defRPr>
            </a:lvl3pPr>
            <a:lvl4pPr>
              <a:buClr>
                <a:srgbClr val="00B0F0"/>
              </a:buClr>
              <a:defRPr sz="1600">
                <a:solidFill>
                  <a:schemeClr val="tx1">
                    <a:lumMod val="85000"/>
                    <a:lumOff val="15000"/>
                  </a:schemeClr>
                </a:solidFill>
              </a:defRPr>
            </a:lvl4pPr>
            <a:lvl5pPr>
              <a:buClr>
                <a:srgbClr val="00B0F0"/>
              </a:buClr>
              <a:defRPr sz="1600">
                <a:solidFill>
                  <a:schemeClr val="tx1">
                    <a:lumMod val="85000"/>
                    <a:lumOff val="15000"/>
                  </a:schemeClr>
                </a:solidFill>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pic>
        <p:nvPicPr>
          <p:cNvPr id="15" name="Obraz 14" descr="logo_big_transparent.png"/>
          <p:cNvPicPr>
            <a:picLocks noChangeAspect="1"/>
          </p:cNvPicPr>
          <p:nvPr userDrawn="1"/>
        </p:nvPicPr>
        <p:blipFill>
          <a:blip r:embed="rId3" cstate="print"/>
          <a:stretch>
            <a:fillRect/>
          </a:stretch>
        </p:blipFill>
        <p:spPr>
          <a:xfrm>
            <a:off x="251520" y="6276126"/>
            <a:ext cx="1463675" cy="312847"/>
          </a:xfrm>
          <a:prstGeom prst="rect">
            <a:avLst/>
          </a:prstGeom>
        </p:spPr>
      </p:pic>
      <p:sp>
        <p:nvSpPr>
          <p:cNvPr id="23" name="Symbol zastępczy numeru slajdu 28"/>
          <p:cNvSpPr txBox="1">
            <a:spLocks/>
          </p:cNvSpPr>
          <p:nvPr userDrawn="1"/>
        </p:nvSpPr>
        <p:spPr>
          <a:xfrm>
            <a:off x="8369374" y="6325542"/>
            <a:ext cx="936104" cy="468784"/>
          </a:xfrm>
          <a:prstGeom prst="rect">
            <a:avLst/>
          </a:prstGeom>
        </p:spPr>
        <p:txBody>
          <a:bodyPr vert="horz" lIns="91440" tIns="45720" rIns="91440" bIns="45720" rtlCol="0" anchor="t"/>
          <a:lstStyle/>
          <a:p>
            <a:pPr marL="0" marR="0" lvl="0" indent="0" algn="r" defTabSz="914400" rtl="0" eaLnBrk="1" fontAlgn="auto" latinLnBrk="0" hangingPunct="1">
              <a:lnSpc>
                <a:spcPct val="100000"/>
              </a:lnSpc>
              <a:spcBef>
                <a:spcPts val="0"/>
              </a:spcBef>
              <a:spcAft>
                <a:spcPts val="0"/>
              </a:spcAft>
              <a:buClrTx/>
              <a:buSzTx/>
              <a:buFontTx/>
              <a:buNone/>
              <a:tabLst/>
              <a:defRPr/>
            </a:pPr>
            <a:fld id="{2E201D11-0067-47E5-8999-9180AD2FB69F}" type="slidenum">
              <a:rPr kumimoji="0" lang="pl-PL" sz="4200" b="1" i="0" u="none" strike="noStrike" kern="1200" cap="none" spc="0" normalizeH="0" baseline="0" noProof="0" smtClean="0">
                <a:ln>
                  <a:noFill/>
                </a:ln>
                <a:solidFill>
                  <a:schemeClr val="bg1">
                    <a:lumMod val="95000"/>
                  </a:schemeClr>
                </a:solidFill>
                <a:effectLst/>
                <a:uLnTx/>
                <a:uFillTx/>
                <a:latin typeface="+mn-lt"/>
                <a:ea typeface="Tahoma" pitchFamily="34" charset="0"/>
                <a:cs typeface="Tahom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pl-PL" sz="4200" b="1" i="0" u="none" strike="noStrike" kern="1200" cap="none" spc="0" normalizeH="0" baseline="0" noProof="0" dirty="0" smtClean="0">
              <a:ln>
                <a:noFill/>
              </a:ln>
              <a:solidFill>
                <a:schemeClr val="bg1">
                  <a:lumMod val="95000"/>
                </a:schemeClr>
              </a:solidFill>
              <a:effectLst/>
              <a:uLnTx/>
              <a:uFillTx/>
              <a:latin typeface="+mn-lt"/>
              <a:ea typeface="Tahoma" pitchFamily="34" charset="0"/>
              <a:cs typeface="Tahoma" pitchFamily="34" charset="0"/>
            </a:endParaRPr>
          </a:p>
        </p:txBody>
      </p:sp>
      <p:sp>
        <p:nvSpPr>
          <p:cNvPr id="29" name="Symbol zastępczy tytułu 27"/>
          <p:cNvSpPr>
            <a:spLocks noGrp="1"/>
          </p:cNvSpPr>
          <p:nvPr>
            <p:ph type="title"/>
          </p:nvPr>
        </p:nvSpPr>
        <p:spPr>
          <a:xfrm>
            <a:off x="539552" y="548680"/>
            <a:ext cx="7257444" cy="417512"/>
          </a:xfrm>
          <a:prstGeom prst="rect">
            <a:avLst/>
          </a:prstGeom>
        </p:spPr>
        <p:txBody>
          <a:bodyPr vert="horz" lIns="91440" tIns="45720" rIns="91440" bIns="45720" rtlCol="0" anchor="t">
            <a:noAutofit/>
          </a:bodyPr>
          <a:lstStyle>
            <a:lvl1pPr algn="l">
              <a:defRPr sz="2400" b="1">
                <a:solidFill>
                  <a:srgbClr val="00B0F0"/>
                </a:solidFill>
              </a:defRPr>
            </a:lvl1pPr>
          </a:lstStyle>
          <a:p>
            <a:r>
              <a:rPr lang="pl-PL" dirty="0" smtClean="0"/>
              <a:t>Kliknij, aby edytować styl</a:t>
            </a:r>
            <a:endParaRPr lang="pl-PL" dirty="0"/>
          </a:p>
        </p:txBody>
      </p:sp>
      <p:sp>
        <p:nvSpPr>
          <p:cNvPr id="14" name="Prostokąt 13"/>
          <p:cNvSpPr/>
          <p:nvPr userDrawn="1"/>
        </p:nvSpPr>
        <p:spPr>
          <a:xfrm>
            <a:off x="0" y="0"/>
            <a:ext cx="270570" cy="1268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Tytuł 1"/>
          <p:cNvSpPr txBox="1">
            <a:spLocks/>
          </p:cNvSpPr>
          <p:nvPr userDrawn="1"/>
        </p:nvSpPr>
        <p:spPr>
          <a:xfrm>
            <a:off x="745232" y="188640"/>
            <a:ext cx="7067128" cy="432049"/>
          </a:xfrm>
          <a:prstGeom prst="rect">
            <a:avLst/>
          </a:prstGeom>
        </p:spPr>
        <p:txBody>
          <a:bodyPr vert="horz" wrap="none" lIns="91440" tIns="45720" rIns="91440" bIns="45720" rtlCol="0" anchor="ctr">
            <a:noAutofit/>
          </a:bodyPr>
          <a:lstStyle>
            <a:lvl1pPr algn="l">
              <a:defRPr sz="2000" b="1">
                <a:solidFill>
                  <a:srgbClr val="0070C0"/>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l-PL" sz="1200" b="1" i="0" u="none" strike="noStrike" kern="1200" cap="none" spc="0" normalizeH="0" baseline="0" noProof="0" dirty="0" smtClean="0">
                <a:ln>
                  <a:noFill/>
                </a:ln>
                <a:solidFill>
                  <a:schemeClr val="tx1">
                    <a:lumMod val="65000"/>
                    <a:lumOff val="35000"/>
                  </a:schemeClr>
                </a:solidFill>
                <a:effectLst/>
                <a:uLnTx/>
                <a:uFillTx/>
                <a:latin typeface="+mj-lt"/>
                <a:ea typeface="+mj-ea"/>
                <a:cs typeface="+mj-cs"/>
              </a:rPr>
              <a:t>Market </a:t>
            </a:r>
            <a:r>
              <a:rPr kumimoji="0" lang="pl-PL" sz="1200" b="1" i="0" u="none" strike="noStrike" kern="1200" cap="none" spc="0" normalizeH="0" baseline="0" noProof="0" dirty="0" err="1" smtClean="0">
                <a:ln>
                  <a:noFill/>
                </a:ln>
                <a:solidFill>
                  <a:schemeClr val="tx1">
                    <a:lumMod val="65000"/>
                    <a:lumOff val="35000"/>
                  </a:schemeClr>
                </a:solidFill>
                <a:effectLst/>
                <a:uLnTx/>
                <a:uFillTx/>
                <a:latin typeface="+mj-lt"/>
                <a:ea typeface="+mj-ea"/>
                <a:cs typeface="+mj-cs"/>
              </a:rPr>
              <a:t>size</a:t>
            </a:r>
            <a:endParaRPr kumimoji="0" lang="pl-PL" sz="1200" b="1" i="0" u="none" strike="noStrike" kern="1200" cap="none" spc="0" normalizeH="0" baseline="0" noProof="0" dirty="0">
              <a:ln>
                <a:noFill/>
              </a:ln>
              <a:solidFill>
                <a:schemeClr val="tx1">
                  <a:lumMod val="65000"/>
                  <a:lumOff val="35000"/>
                </a:schemeClr>
              </a:solidFill>
              <a:effectLst/>
              <a:uLnTx/>
              <a:uFillTx/>
              <a:latin typeface="+mj-lt"/>
              <a:ea typeface="+mj-ea"/>
              <a:cs typeface="+mj-cs"/>
            </a:endParaRPr>
          </a:p>
        </p:txBody>
      </p:sp>
      <p:sp>
        <p:nvSpPr>
          <p:cNvPr id="18" name="pole tekstowe 17"/>
          <p:cNvSpPr txBox="1"/>
          <p:nvPr userDrawn="1"/>
        </p:nvSpPr>
        <p:spPr>
          <a:xfrm>
            <a:off x="529208" y="260648"/>
            <a:ext cx="360040" cy="276999"/>
          </a:xfrm>
          <a:prstGeom prst="rect">
            <a:avLst/>
          </a:prstGeom>
          <a:noFill/>
        </p:spPr>
        <p:txBody>
          <a:bodyPr wrap="square" rtlCol="0">
            <a:spAutoFit/>
          </a:bodyPr>
          <a:lstStyle/>
          <a:p>
            <a:r>
              <a:rPr lang="pl-PL" sz="1200" b="1" dirty="0" smtClean="0">
                <a:solidFill>
                  <a:schemeClr val="tx1">
                    <a:lumMod val="65000"/>
                    <a:lumOff val="35000"/>
                  </a:schemeClr>
                </a:solidFill>
              </a:rPr>
              <a:t>//</a:t>
            </a:r>
            <a:endParaRPr lang="pl-PL" sz="1200" b="1" dirty="0">
              <a:solidFill>
                <a:schemeClr val="tx1">
                  <a:lumMod val="65000"/>
                  <a:lumOff val="35000"/>
                </a:schemeClr>
              </a:solidFill>
            </a:endParaRPr>
          </a:p>
        </p:txBody>
      </p:sp>
      <p:pic>
        <p:nvPicPr>
          <p:cNvPr id="20" name="Obraz 19" descr="webit logo.png"/>
          <p:cNvPicPr>
            <a:picLocks noChangeAspect="1"/>
          </p:cNvPicPr>
          <p:nvPr userDrawn="1"/>
        </p:nvPicPr>
        <p:blipFill>
          <a:blip r:embed="rId4" cstate="print"/>
          <a:stretch>
            <a:fillRect/>
          </a:stretch>
        </p:blipFill>
        <p:spPr>
          <a:xfrm>
            <a:off x="8026354" y="230008"/>
            <a:ext cx="866821" cy="39068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zekładka advertising">
    <p:spTree>
      <p:nvGrpSpPr>
        <p:cNvPr id="1" name=""/>
        <p:cNvGrpSpPr/>
        <p:nvPr/>
      </p:nvGrpSpPr>
      <p:grpSpPr>
        <a:xfrm>
          <a:off x="0" y="0"/>
          <a:ext cx="0" cy="0"/>
          <a:chOff x="0" y="0"/>
          <a:chExt cx="0" cy="0"/>
        </a:xfrm>
      </p:grpSpPr>
      <p:sp>
        <p:nvSpPr>
          <p:cNvPr id="18" name="Prostokąt 17"/>
          <p:cNvSpPr/>
          <p:nvPr userDrawn="1"/>
        </p:nvSpPr>
        <p:spPr>
          <a:xfrm>
            <a:off x="442228" y="2005013"/>
            <a:ext cx="45719" cy="32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7" name="Prostokąt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 name="Symbol zastępczy stopki 3"/>
          <p:cNvSpPr>
            <a:spLocks noGrp="1"/>
          </p:cNvSpPr>
          <p:nvPr userDrawn="1">
            <p:ph type="ftr" sz="quarter" idx="11"/>
          </p:nvPr>
        </p:nvSpPr>
        <p:spPr>
          <a:xfrm>
            <a:off x="5703743" y="2217526"/>
            <a:ext cx="3248373" cy="571504"/>
          </a:xfrm>
        </p:spPr>
        <p:txBody>
          <a:bodyPr/>
          <a:lstStyle/>
          <a:p>
            <a:r>
              <a:rPr lang="pl-PL" dirty="0" err="1" smtClean="0">
                <a:solidFill>
                  <a:prstClr val="black">
                    <a:lumMod val="65000"/>
                    <a:lumOff val="35000"/>
                  </a:prstClr>
                </a:solidFill>
              </a:rPr>
              <a:t>gemiusWebEffect</a:t>
            </a:r>
            <a:endParaRPr lang="pl-PL" dirty="0">
              <a:solidFill>
                <a:prstClr val="black">
                  <a:lumMod val="65000"/>
                  <a:lumOff val="35000"/>
                </a:prstClr>
              </a:solidFill>
            </a:endParaRPr>
          </a:p>
        </p:txBody>
      </p:sp>
      <p:sp>
        <p:nvSpPr>
          <p:cNvPr id="5" name="Tytuł 8"/>
          <p:cNvSpPr>
            <a:spLocks noGrp="1"/>
          </p:cNvSpPr>
          <p:nvPr userDrawn="1">
            <p:ph type="ctrTitle"/>
          </p:nvPr>
        </p:nvSpPr>
        <p:spPr>
          <a:xfrm>
            <a:off x="5667934" y="1228031"/>
            <a:ext cx="3247913" cy="857256"/>
          </a:xfrm>
        </p:spPr>
        <p:txBody>
          <a:bodyPr/>
          <a:lstStyle>
            <a:lvl1pPr>
              <a:defRPr>
                <a:latin typeface="Tahoma" pitchFamily="34" charset="0"/>
                <a:cs typeface="Tahoma" pitchFamily="34" charset="0"/>
              </a:defRPr>
            </a:lvl1pPr>
          </a:lstStyle>
          <a:p>
            <a:r>
              <a:rPr lang="pl-PL" sz="3200" dirty="0" smtClean="0">
                <a:solidFill>
                  <a:schemeClr val="accent1"/>
                </a:solidFill>
              </a:rPr>
              <a:t>ADVERTISING</a:t>
            </a:r>
          </a:p>
        </p:txBody>
      </p:sp>
      <p:pic>
        <p:nvPicPr>
          <p:cNvPr id="6" name="Obraz 5" descr="advert.png"/>
          <p:cNvPicPr>
            <a:picLocks noChangeAspect="1"/>
          </p:cNvPicPr>
          <p:nvPr userDrawn="1"/>
        </p:nvPicPr>
        <p:blipFill>
          <a:blip r:embed="rId2" cstate="print"/>
          <a:stretch>
            <a:fillRect/>
          </a:stretch>
        </p:blipFill>
        <p:spPr>
          <a:xfrm>
            <a:off x="-1711842" y="-200475"/>
            <a:ext cx="7811017" cy="7146047"/>
          </a:xfrm>
          <a:prstGeom prst="rect">
            <a:avLst/>
          </a:prstGeom>
        </p:spPr>
      </p:pic>
      <p:pic>
        <p:nvPicPr>
          <p:cNvPr id="9" name="Obraz 8" descr="logo_big_transparent.png"/>
          <p:cNvPicPr>
            <a:picLocks noChangeAspect="1"/>
          </p:cNvPicPr>
          <p:nvPr userDrawn="1"/>
        </p:nvPicPr>
        <p:blipFill>
          <a:blip r:embed="rId3" cstate="print"/>
          <a:stretch>
            <a:fillRect/>
          </a:stretch>
        </p:blipFill>
        <p:spPr>
          <a:xfrm>
            <a:off x="7141598" y="6238875"/>
            <a:ext cx="1678552" cy="358775"/>
          </a:xfrm>
          <a:prstGeom prst="rect">
            <a:avLst/>
          </a:prstGeom>
        </p:spPr>
      </p:pic>
    </p:spTree>
    <p:extLst>
      <p:ext uri="{BB962C8B-B14F-4D97-AF65-F5344CB8AC3E}">
        <p14:creationId xmlns:p14="http://schemas.microsoft.com/office/powerpoint/2010/main" xmlns="" val="1294084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dvertising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79613" y="1628774"/>
            <a:ext cx="6480175" cy="4537076"/>
          </a:xfrm>
        </p:spPr>
        <p:txBody>
          <a:bodyPr/>
          <a:lstStyle>
            <a:lvl1pPr>
              <a:buClr>
                <a:srgbClr val="5F65B9"/>
              </a:buClr>
              <a:buFont typeface="Arial" pitchFamily="34" charset="0"/>
              <a:buChar char="•"/>
              <a:defRPr/>
            </a:lvl1pPr>
            <a:lvl2pPr>
              <a:buClr>
                <a:srgbClr val="8D92CD"/>
              </a:buClr>
              <a:buSzPct val="75000"/>
              <a:buFont typeface="Courier New" pitchFamily="49" charset="0"/>
              <a:buChar char="o"/>
              <a:defRPr/>
            </a:lvl2pPr>
            <a:lvl3pPr>
              <a:buClr>
                <a:srgbClr val="B9D68E"/>
              </a:buClr>
              <a:buSzPct val="110000"/>
              <a:buFont typeface="Arial" pitchFamily="34" charset="0"/>
              <a:buChar char="•"/>
              <a:defRPr/>
            </a:lvl3pPr>
            <a:lvl4pPr>
              <a:buClr>
                <a:srgbClr val="B9D68E"/>
              </a:buClr>
              <a:buSzPct val="75000"/>
              <a:buFont typeface="Courier New" pitchFamily="49" charset="0"/>
              <a:buChar char="o"/>
              <a:defRPr/>
            </a:lvl4pPr>
            <a:lvl5pPr>
              <a:buClr>
                <a:schemeClr val="bg1">
                  <a:lumMod val="65000"/>
                </a:schemeClr>
              </a:buClr>
              <a:buFont typeface="Arial" pitchFamily="34" charset="0"/>
              <a:buChar cha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8" name="Symbol zastępczy stopki 4"/>
          <p:cNvSpPr>
            <a:spLocks noGrp="1"/>
          </p:cNvSpPr>
          <p:nvPr>
            <p:ph type="ftr" sz="quarter" idx="3"/>
          </p:nvPr>
        </p:nvSpPr>
        <p:spPr>
          <a:xfrm>
            <a:off x="1046075" y="150597"/>
            <a:ext cx="6243726"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1045029" y="461726"/>
            <a:ext cx="6248225"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5" name="Obraz 4" descr="advert.png"/>
          <p:cNvPicPr>
            <a:picLocks noChangeAspect="1"/>
          </p:cNvPicPr>
          <p:nvPr userDrawn="1"/>
        </p:nvPicPr>
        <p:blipFill>
          <a:blip r:embed="rId2" cstate="print"/>
          <a:stretch>
            <a:fillRect/>
          </a:stretch>
        </p:blipFill>
        <p:spPr>
          <a:xfrm>
            <a:off x="83685" y="5450380"/>
            <a:ext cx="262947" cy="241235"/>
          </a:xfrm>
          <a:prstGeom prst="rect">
            <a:avLst/>
          </a:prstGeom>
        </p:spPr>
      </p:pic>
    </p:spTree>
    <p:extLst>
      <p:ext uri="{BB962C8B-B14F-4D97-AF65-F5344CB8AC3E}">
        <p14:creationId xmlns:p14="http://schemas.microsoft.com/office/powerpoint/2010/main" xmlns="" val="1908959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zekładka communication">
    <p:spTree>
      <p:nvGrpSpPr>
        <p:cNvPr id="1" name=""/>
        <p:cNvGrpSpPr/>
        <p:nvPr/>
      </p:nvGrpSpPr>
      <p:grpSpPr>
        <a:xfrm>
          <a:off x="0" y="0"/>
          <a:ext cx="0" cy="0"/>
          <a:chOff x="0" y="0"/>
          <a:chExt cx="0" cy="0"/>
        </a:xfrm>
      </p:grpSpPr>
      <p:sp>
        <p:nvSpPr>
          <p:cNvPr id="18" name="Prostokąt 17"/>
          <p:cNvSpPr/>
          <p:nvPr userDrawn="1"/>
        </p:nvSpPr>
        <p:spPr>
          <a:xfrm>
            <a:off x="442228" y="2005013"/>
            <a:ext cx="45719" cy="32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7" name="Prostokąt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 name="Symbol zastępczy stopki 3"/>
          <p:cNvSpPr>
            <a:spLocks noGrp="1"/>
          </p:cNvSpPr>
          <p:nvPr userDrawn="1">
            <p:ph type="ftr" sz="quarter" idx="11"/>
          </p:nvPr>
        </p:nvSpPr>
        <p:spPr>
          <a:xfrm>
            <a:off x="5297488" y="1204911"/>
            <a:ext cx="2791674" cy="571504"/>
          </a:xfrm>
        </p:spPr>
        <p:txBody>
          <a:bodyPr/>
          <a:lstStyle/>
          <a:p>
            <a:r>
              <a:rPr lang="pl-PL" dirty="0" err="1" smtClean="0">
                <a:solidFill>
                  <a:prstClr val="black">
                    <a:lumMod val="65000"/>
                    <a:lumOff val="35000"/>
                  </a:prstClr>
                </a:solidFill>
              </a:rPr>
              <a:t>gemiusWebEffect</a:t>
            </a:r>
            <a:endParaRPr lang="pl-PL" dirty="0">
              <a:solidFill>
                <a:prstClr val="black">
                  <a:lumMod val="65000"/>
                  <a:lumOff val="35000"/>
                </a:prstClr>
              </a:solidFill>
            </a:endParaRPr>
          </a:p>
        </p:txBody>
      </p:sp>
      <p:sp>
        <p:nvSpPr>
          <p:cNvPr id="5" name="Tytuł 8"/>
          <p:cNvSpPr>
            <a:spLocks noGrp="1"/>
          </p:cNvSpPr>
          <p:nvPr userDrawn="1">
            <p:ph type="ctrTitle"/>
          </p:nvPr>
        </p:nvSpPr>
        <p:spPr>
          <a:xfrm>
            <a:off x="4729956" y="274632"/>
            <a:ext cx="4300537" cy="857256"/>
          </a:xfrm>
        </p:spPr>
        <p:txBody>
          <a:bodyPr/>
          <a:lstStyle>
            <a:lvl1pPr>
              <a:defRPr>
                <a:latin typeface="Tahoma" pitchFamily="34" charset="0"/>
                <a:cs typeface="Tahoma" pitchFamily="34" charset="0"/>
              </a:defRPr>
            </a:lvl1pPr>
          </a:lstStyle>
          <a:p>
            <a:r>
              <a:rPr lang="pl-PL" sz="3200" dirty="0" smtClean="0">
                <a:solidFill>
                  <a:schemeClr val="accent1"/>
                </a:solidFill>
              </a:rPr>
              <a:t>COMMUNICATION</a:t>
            </a:r>
            <a:endParaRPr lang="pl-PL" sz="3200" dirty="0">
              <a:solidFill>
                <a:schemeClr val="accent1"/>
              </a:solidFill>
            </a:endParaRPr>
          </a:p>
        </p:txBody>
      </p:sp>
      <p:pic>
        <p:nvPicPr>
          <p:cNvPr id="6" name="Obraz 5" descr="communic.png"/>
          <p:cNvPicPr>
            <a:picLocks noChangeAspect="1"/>
          </p:cNvPicPr>
          <p:nvPr userDrawn="1"/>
        </p:nvPicPr>
        <p:blipFill>
          <a:blip r:embed="rId2" cstate="print"/>
          <a:stretch>
            <a:fillRect/>
          </a:stretch>
        </p:blipFill>
        <p:spPr>
          <a:xfrm rot="19422440">
            <a:off x="-1313606" y="386054"/>
            <a:ext cx="7198770" cy="6858000"/>
          </a:xfrm>
          <a:prstGeom prst="rect">
            <a:avLst/>
          </a:prstGeom>
        </p:spPr>
      </p:pic>
      <p:pic>
        <p:nvPicPr>
          <p:cNvPr id="9" name="Obraz 8" descr="logo_big_transparent.png"/>
          <p:cNvPicPr>
            <a:picLocks noChangeAspect="1"/>
          </p:cNvPicPr>
          <p:nvPr userDrawn="1"/>
        </p:nvPicPr>
        <p:blipFill>
          <a:blip r:embed="rId3" cstate="print"/>
          <a:stretch>
            <a:fillRect/>
          </a:stretch>
        </p:blipFill>
        <p:spPr>
          <a:xfrm>
            <a:off x="7141598" y="6238875"/>
            <a:ext cx="1678552" cy="358775"/>
          </a:xfrm>
          <a:prstGeom prst="rect">
            <a:avLst/>
          </a:prstGeom>
        </p:spPr>
      </p:pic>
    </p:spTree>
    <p:extLst>
      <p:ext uri="{BB962C8B-B14F-4D97-AF65-F5344CB8AC3E}">
        <p14:creationId xmlns:p14="http://schemas.microsoft.com/office/powerpoint/2010/main" xmlns="" val="789784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munication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79613" y="1628774"/>
            <a:ext cx="6480175" cy="4537076"/>
          </a:xfrm>
        </p:spPr>
        <p:txBody>
          <a:bodyPr/>
          <a:lstStyle>
            <a:lvl1pPr>
              <a:buClr>
                <a:srgbClr val="5F65B9"/>
              </a:buClr>
              <a:buFont typeface="Arial" pitchFamily="34" charset="0"/>
              <a:buChar char="•"/>
              <a:defRPr/>
            </a:lvl1pPr>
            <a:lvl2pPr>
              <a:buClr>
                <a:srgbClr val="8D92CD"/>
              </a:buClr>
              <a:buSzPct val="75000"/>
              <a:buFont typeface="Courier New" pitchFamily="49" charset="0"/>
              <a:buChar char="o"/>
              <a:defRPr/>
            </a:lvl2pPr>
            <a:lvl3pPr>
              <a:buClr>
                <a:srgbClr val="B9D68E"/>
              </a:buClr>
              <a:buSzPct val="110000"/>
              <a:buFont typeface="Arial" pitchFamily="34" charset="0"/>
              <a:buChar char="•"/>
              <a:defRPr/>
            </a:lvl3pPr>
            <a:lvl4pPr>
              <a:buClr>
                <a:srgbClr val="B9D68E"/>
              </a:buClr>
              <a:buSzPct val="75000"/>
              <a:buFont typeface="Courier New" pitchFamily="49" charset="0"/>
              <a:buChar char="o"/>
              <a:defRPr/>
            </a:lvl4pPr>
            <a:lvl5pPr>
              <a:buClr>
                <a:schemeClr val="bg1">
                  <a:lumMod val="65000"/>
                </a:schemeClr>
              </a:buClr>
              <a:buFont typeface="Arial" pitchFamily="34" charset="0"/>
              <a:buChar cha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8" name="Symbol zastępczy stopki 4"/>
          <p:cNvSpPr>
            <a:spLocks noGrp="1"/>
          </p:cNvSpPr>
          <p:nvPr>
            <p:ph type="ftr" sz="quarter" idx="3"/>
          </p:nvPr>
        </p:nvSpPr>
        <p:spPr>
          <a:xfrm>
            <a:off x="1045028" y="144659"/>
            <a:ext cx="6244771"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1039091" y="455788"/>
            <a:ext cx="6250709"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7" name="Obraz 6" descr="communication.png"/>
          <p:cNvPicPr>
            <a:picLocks noChangeAspect="1"/>
          </p:cNvPicPr>
          <p:nvPr userDrawn="1"/>
        </p:nvPicPr>
        <p:blipFill>
          <a:blip r:embed="rId2" cstate="print"/>
          <a:stretch>
            <a:fillRect/>
          </a:stretch>
        </p:blipFill>
        <p:spPr>
          <a:xfrm>
            <a:off x="113184" y="4156223"/>
            <a:ext cx="211473" cy="201751"/>
          </a:xfrm>
          <a:prstGeom prst="rect">
            <a:avLst/>
          </a:prstGeom>
        </p:spPr>
      </p:pic>
    </p:spTree>
    <p:extLst>
      <p:ext uri="{BB962C8B-B14F-4D97-AF65-F5344CB8AC3E}">
        <p14:creationId xmlns:p14="http://schemas.microsoft.com/office/powerpoint/2010/main" xmlns="" val="1449840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zekładka commerce">
    <p:spTree>
      <p:nvGrpSpPr>
        <p:cNvPr id="1" name=""/>
        <p:cNvGrpSpPr/>
        <p:nvPr/>
      </p:nvGrpSpPr>
      <p:grpSpPr>
        <a:xfrm>
          <a:off x="0" y="0"/>
          <a:ext cx="0" cy="0"/>
          <a:chOff x="0" y="0"/>
          <a:chExt cx="0" cy="0"/>
        </a:xfrm>
      </p:grpSpPr>
      <p:sp>
        <p:nvSpPr>
          <p:cNvPr id="18" name="Prostokąt 17"/>
          <p:cNvSpPr/>
          <p:nvPr userDrawn="1"/>
        </p:nvSpPr>
        <p:spPr>
          <a:xfrm>
            <a:off x="442228" y="2005013"/>
            <a:ext cx="45719" cy="32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7" name="Prostokąt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 name="Symbol zastępczy stopki 3"/>
          <p:cNvSpPr>
            <a:spLocks noGrp="1"/>
          </p:cNvSpPr>
          <p:nvPr userDrawn="1">
            <p:ph type="ftr" sz="quarter" idx="11"/>
          </p:nvPr>
        </p:nvSpPr>
        <p:spPr>
          <a:xfrm>
            <a:off x="5629312" y="2008998"/>
            <a:ext cx="3190838" cy="571504"/>
          </a:xfrm>
        </p:spPr>
        <p:txBody>
          <a:bodyPr/>
          <a:lstStyle/>
          <a:p>
            <a:r>
              <a:rPr lang="pl-PL" dirty="0" err="1" smtClean="0">
                <a:solidFill>
                  <a:prstClr val="black">
                    <a:lumMod val="65000"/>
                    <a:lumOff val="35000"/>
                  </a:prstClr>
                </a:solidFill>
              </a:rPr>
              <a:t>gemiusWebEffect</a:t>
            </a:r>
            <a:endParaRPr lang="pl-PL" dirty="0">
              <a:solidFill>
                <a:prstClr val="black">
                  <a:lumMod val="65000"/>
                  <a:lumOff val="35000"/>
                </a:prstClr>
              </a:solidFill>
            </a:endParaRPr>
          </a:p>
        </p:txBody>
      </p:sp>
      <p:sp>
        <p:nvSpPr>
          <p:cNvPr id="5" name="Tytuł 8"/>
          <p:cNvSpPr>
            <a:spLocks noGrp="1"/>
          </p:cNvSpPr>
          <p:nvPr userDrawn="1">
            <p:ph type="ctrTitle"/>
          </p:nvPr>
        </p:nvSpPr>
        <p:spPr>
          <a:xfrm>
            <a:off x="5572236" y="1062035"/>
            <a:ext cx="3247913" cy="857256"/>
          </a:xfrm>
        </p:spPr>
        <p:txBody>
          <a:bodyPr/>
          <a:lstStyle>
            <a:lvl1pPr>
              <a:defRPr>
                <a:latin typeface="Tahoma" pitchFamily="34" charset="0"/>
                <a:cs typeface="Tahoma" pitchFamily="34" charset="0"/>
              </a:defRPr>
            </a:lvl1pPr>
          </a:lstStyle>
          <a:p>
            <a:r>
              <a:rPr lang="pl-PL" sz="3200" dirty="0" smtClean="0">
                <a:solidFill>
                  <a:schemeClr val="accent1"/>
                </a:solidFill>
              </a:rPr>
              <a:t>COMMERCE</a:t>
            </a:r>
          </a:p>
        </p:txBody>
      </p:sp>
      <p:pic>
        <p:nvPicPr>
          <p:cNvPr id="6" name="Obraz 5" descr="commerce.png"/>
          <p:cNvPicPr>
            <a:picLocks noChangeAspect="1"/>
          </p:cNvPicPr>
          <p:nvPr userDrawn="1"/>
        </p:nvPicPr>
        <p:blipFill>
          <a:blip r:embed="rId2" cstate="print"/>
          <a:stretch>
            <a:fillRect/>
          </a:stretch>
        </p:blipFill>
        <p:spPr>
          <a:xfrm rot="20447852" flipH="1">
            <a:off x="326648" y="250569"/>
            <a:ext cx="7478378" cy="7179118"/>
          </a:xfrm>
          <a:prstGeom prst="rect">
            <a:avLst/>
          </a:prstGeom>
        </p:spPr>
      </p:pic>
      <p:pic>
        <p:nvPicPr>
          <p:cNvPr id="9" name="Obraz 8" descr="logo_big_transparent.png"/>
          <p:cNvPicPr>
            <a:picLocks noChangeAspect="1"/>
          </p:cNvPicPr>
          <p:nvPr userDrawn="1"/>
        </p:nvPicPr>
        <p:blipFill>
          <a:blip r:embed="rId3" cstate="print"/>
          <a:stretch>
            <a:fillRect/>
          </a:stretch>
        </p:blipFill>
        <p:spPr>
          <a:xfrm>
            <a:off x="7141598" y="6238875"/>
            <a:ext cx="1678552" cy="358775"/>
          </a:xfrm>
          <a:prstGeom prst="rect">
            <a:avLst/>
          </a:prstGeom>
        </p:spPr>
      </p:pic>
    </p:spTree>
    <p:extLst>
      <p:ext uri="{BB962C8B-B14F-4D97-AF65-F5344CB8AC3E}">
        <p14:creationId xmlns:p14="http://schemas.microsoft.com/office/powerpoint/2010/main" xmlns="" val="4267555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merce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79613" y="1628774"/>
            <a:ext cx="6480175" cy="4537076"/>
          </a:xfrm>
        </p:spPr>
        <p:txBody>
          <a:bodyPr/>
          <a:lstStyle>
            <a:lvl1pPr>
              <a:buClr>
                <a:srgbClr val="5F65B9"/>
              </a:buClr>
              <a:buFont typeface="Arial" pitchFamily="34" charset="0"/>
              <a:buChar char="•"/>
              <a:defRPr/>
            </a:lvl1pPr>
            <a:lvl2pPr>
              <a:buClr>
                <a:srgbClr val="8D92CD"/>
              </a:buClr>
              <a:buSzPct val="75000"/>
              <a:buFont typeface="Courier New" pitchFamily="49" charset="0"/>
              <a:buChar char="o"/>
              <a:defRPr/>
            </a:lvl2pPr>
            <a:lvl3pPr>
              <a:buClr>
                <a:srgbClr val="B9D68E"/>
              </a:buClr>
              <a:buSzPct val="110000"/>
              <a:buFont typeface="Arial" pitchFamily="34" charset="0"/>
              <a:buChar char="•"/>
              <a:defRPr/>
            </a:lvl3pPr>
            <a:lvl4pPr>
              <a:buClr>
                <a:srgbClr val="B9D68E"/>
              </a:buClr>
              <a:buSzPct val="75000"/>
              <a:buFont typeface="Courier New" pitchFamily="49" charset="0"/>
              <a:buChar char="o"/>
              <a:defRPr/>
            </a:lvl4pPr>
            <a:lvl5pPr>
              <a:buClr>
                <a:schemeClr val="bg1">
                  <a:lumMod val="65000"/>
                </a:schemeClr>
              </a:buClr>
              <a:buFont typeface="Arial" pitchFamily="34" charset="0"/>
              <a:buChar cha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8" name="Symbol zastępczy stopki 4"/>
          <p:cNvSpPr>
            <a:spLocks noGrp="1"/>
          </p:cNvSpPr>
          <p:nvPr>
            <p:ph type="ftr" sz="quarter" idx="3"/>
          </p:nvPr>
        </p:nvSpPr>
        <p:spPr>
          <a:xfrm>
            <a:off x="1050965" y="150597"/>
            <a:ext cx="6238835"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1050966" y="461726"/>
            <a:ext cx="6238834"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6" name="Obraz 5" descr="commerce.png"/>
          <p:cNvPicPr>
            <a:picLocks noChangeAspect="1"/>
          </p:cNvPicPr>
          <p:nvPr userDrawn="1"/>
        </p:nvPicPr>
        <p:blipFill>
          <a:blip r:embed="rId2" cstate="print"/>
          <a:stretch>
            <a:fillRect/>
          </a:stretch>
        </p:blipFill>
        <p:spPr>
          <a:xfrm>
            <a:off x="101455" y="5010089"/>
            <a:ext cx="239411" cy="229803"/>
          </a:xfrm>
          <a:prstGeom prst="rect">
            <a:avLst/>
          </a:prstGeom>
        </p:spPr>
      </p:pic>
    </p:spTree>
    <p:extLst>
      <p:ext uri="{BB962C8B-B14F-4D97-AF65-F5344CB8AC3E}">
        <p14:creationId xmlns:p14="http://schemas.microsoft.com/office/powerpoint/2010/main" xmlns="" val="3967479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zekładka construction">
    <p:spTree>
      <p:nvGrpSpPr>
        <p:cNvPr id="1" name=""/>
        <p:cNvGrpSpPr/>
        <p:nvPr/>
      </p:nvGrpSpPr>
      <p:grpSpPr>
        <a:xfrm>
          <a:off x="0" y="0"/>
          <a:ext cx="0" cy="0"/>
          <a:chOff x="0" y="0"/>
          <a:chExt cx="0" cy="0"/>
        </a:xfrm>
      </p:grpSpPr>
      <p:sp>
        <p:nvSpPr>
          <p:cNvPr id="18" name="Prostokąt 17"/>
          <p:cNvSpPr/>
          <p:nvPr userDrawn="1"/>
        </p:nvSpPr>
        <p:spPr>
          <a:xfrm>
            <a:off x="442228" y="2005013"/>
            <a:ext cx="45719" cy="32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7" name="Prostokąt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 name="Symbol zastępczy stopki 3"/>
          <p:cNvSpPr>
            <a:spLocks noGrp="1"/>
          </p:cNvSpPr>
          <p:nvPr userDrawn="1">
            <p:ph type="ftr" sz="quarter" idx="11"/>
          </p:nvPr>
        </p:nvSpPr>
        <p:spPr>
          <a:xfrm>
            <a:off x="5114077" y="4126984"/>
            <a:ext cx="3514688" cy="571504"/>
          </a:xfrm>
        </p:spPr>
        <p:txBody>
          <a:bodyPr/>
          <a:lstStyle/>
          <a:p>
            <a:r>
              <a:rPr lang="pl-PL" dirty="0" err="1" smtClean="0">
                <a:solidFill>
                  <a:prstClr val="black">
                    <a:lumMod val="65000"/>
                    <a:lumOff val="35000"/>
                  </a:prstClr>
                </a:solidFill>
              </a:rPr>
              <a:t>gemiusWebEffect</a:t>
            </a:r>
            <a:endParaRPr lang="pl-PL" dirty="0">
              <a:solidFill>
                <a:prstClr val="black">
                  <a:lumMod val="65000"/>
                  <a:lumOff val="35000"/>
                </a:prstClr>
              </a:solidFill>
            </a:endParaRPr>
          </a:p>
        </p:txBody>
      </p:sp>
      <p:sp>
        <p:nvSpPr>
          <p:cNvPr id="5" name="Tytuł 8"/>
          <p:cNvSpPr>
            <a:spLocks noGrp="1"/>
          </p:cNvSpPr>
          <p:nvPr userDrawn="1">
            <p:ph type="ctrTitle"/>
          </p:nvPr>
        </p:nvSpPr>
        <p:spPr>
          <a:xfrm>
            <a:off x="5057001" y="3116223"/>
            <a:ext cx="3763149" cy="857256"/>
          </a:xfrm>
        </p:spPr>
        <p:txBody>
          <a:bodyPr/>
          <a:lstStyle>
            <a:lvl1pPr>
              <a:defRPr>
                <a:solidFill>
                  <a:srgbClr val="4F81BD"/>
                </a:solidFill>
                <a:latin typeface="Tahoma" pitchFamily="34" charset="0"/>
                <a:cs typeface="Tahoma" pitchFamily="34" charset="0"/>
              </a:defRPr>
            </a:lvl1pPr>
          </a:lstStyle>
          <a:p>
            <a:r>
              <a:rPr lang="pl-PL" sz="3200" dirty="0" smtClean="0">
                <a:solidFill>
                  <a:schemeClr val="accent1"/>
                </a:solidFill>
              </a:rPr>
              <a:t>CONSTRUCTION</a:t>
            </a:r>
            <a:endParaRPr lang="pl-PL" sz="3200" dirty="0">
              <a:solidFill>
                <a:schemeClr val="accent1"/>
              </a:solidFill>
            </a:endParaRPr>
          </a:p>
        </p:txBody>
      </p:sp>
      <p:pic>
        <p:nvPicPr>
          <p:cNvPr id="6" name="Obraz 5" descr="construct.png"/>
          <p:cNvPicPr>
            <a:picLocks noChangeAspect="1"/>
          </p:cNvPicPr>
          <p:nvPr userDrawn="1"/>
        </p:nvPicPr>
        <p:blipFill>
          <a:blip r:embed="rId2" cstate="print"/>
          <a:stretch>
            <a:fillRect/>
          </a:stretch>
        </p:blipFill>
        <p:spPr>
          <a:xfrm flipH="1">
            <a:off x="-1162737" y="188913"/>
            <a:ext cx="7324243" cy="7533600"/>
          </a:xfrm>
          <a:prstGeom prst="rect">
            <a:avLst/>
          </a:prstGeom>
        </p:spPr>
      </p:pic>
      <p:pic>
        <p:nvPicPr>
          <p:cNvPr id="9" name="Obraz 8" descr="logo_big_transparent.png"/>
          <p:cNvPicPr>
            <a:picLocks noChangeAspect="1"/>
          </p:cNvPicPr>
          <p:nvPr userDrawn="1"/>
        </p:nvPicPr>
        <p:blipFill>
          <a:blip r:embed="rId3" cstate="print"/>
          <a:stretch>
            <a:fillRect/>
          </a:stretch>
        </p:blipFill>
        <p:spPr>
          <a:xfrm>
            <a:off x="7141598" y="6238875"/>
            <a:ext cx="1678552" cy="358775"/>
          </a:xfrm>
          <a:prstGeom prst="rect">
            <a:avLst/>
          </a:prstGeom>
        </p:spPr>
      </p:pic>
    </p:spTree>
    <p:extLst>
      <p:ext uri="{BB962C8B-B14F-4D97-AF65-F5344CB8AC3E}">
        <p14:creationId xmlns:p14="http://schemas.microsoft.com/office/powerpoint/2010/main" xmlns="" val="3699636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sty układ">
    <p:spTree>
      <p:nvGrpSpPr>
        <p:cNvPr id="1" name=""/>
        <p:cNvGrpSpPr/>
        <p:nvPr/>
      </p:nvGrpSpPr>
      <p:grpSpPr>
        <a:xfrm>
          <a:off x="0" y="0"/>
          <a:ext cx="0" cy="0"/>
          <a:chOff x="0" y="0"/>
          <a:chExt cx="0" cy="0"/>
        </a:xfrm>
      </p:grpSpPr>
      <p:sp>
        <p:nvSpPr>
          <p:cNvPr id="18" name="Prostokąt 17"/>
          <p:cNvSpPr/>
          <p:nvPr userDrawn="1"/>
        </p:nvSpPr>
        <p:spPr>
          <a:xfrm>
            <a:off x="442228" y="2005013"/>
            <a:ext cx="45719" cy="32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9" name="Obraz 8" descr="logo_big_transparent.png"/>
          <p:cNvPicPr>
            <a:picLocks noChangeAspect="1"/>
          </p:cNvPicPr>
          <p:nvPr userDrawn="1"/>
        </p:nvPicPr>
        <p:blipFill>
          <a:blip r:embed="rId2" cstate="print"/>
          <a:stretch>
            <a:fillRect/>
          </a:stretch>
        </p:blipFill>
        <p:spPr>
          <a:xfrm>
            <a:off x="7141598" y="6238875"/>
            <a:ext cx="1678552" cy="358775"/>
          </a:xfrm>
          <a:prstGeom prst="rect">
            <a:avLst/>
          </a:prstGeom>
        </p:spPr>
      </p:pic>
      <p:sp>
        <p:nvSpPr>
          <p:cNvPr id="8" name="Prostokąt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xmlns="" val="3552930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struction_ empty_Tytuł i zawartość">
    <p:spTree>
      <p:nvGrpSpPr>
        <p:cNvPr id="1" name=""/>
        <p:cNvGrpSpPr/>
        <p:nvPr/>
      </p:nvGrpSpPr>
      <p:grpSpPr>
        <a:xfrm>
          <a:off x="0" y="0"/>
          <a:ext cx="0" cy="0"/>
          <a:chOff x="0" y="0"/>
          <a:chExt cx="0" cy="0"/>
        </a:xfrm>
      </p:grpSpPr>
      <p:sp>
        <p:nvSpPr>
          <p:cNvPr id="8" name="Symbol zastępczy stopki 4"/>
          <p:cNvSpPr>
            <a:spLocks noGrp="1"/>
          </p:cNvSpPr>
          <p:nvPr>
            <p:ph type="ftr" sz="quarter" idx="3"/>
          </p:nvPr>
        </p:nvSpPr>
        <p:spPr>
          <a:xfrm>
            <a:off x="1045029" y="144659"/>
            <a:ext cx="6244771"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1039091" y="455788"/>
            <a:ext cx="6250709"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11" name="Obraz 10" descr="construction.png"/>
          <p:cNvPicPr>
            <a:picLocks noChangeAspect="1"/>
          </p:cNvPicPr>
          <p:nvPr userDrawn="1"/>
        </p:nvPicPr>
        <p:blipFill>
          <a:blip r:embed="rId2" cstate="print"/>
          <a:stretch>
            <a:fillRect/>
          </a:stretch>
        </p:blipFill>
        <p:spPr>
          <a:xfrm>
            <a:off x="137216" y="3305227"/>
            <a:ext cx="216359" cy="223119"/>
          </a:xfrm>
          <a:prstGeom prst="rect">
            <a:avLst/>
          </a:prstGeom>
        </p:spPr>
      </p:pic>
    </p:spTree>
    <p:extLst>
      <p:ext uri="{BB962C8B-B14F-4D97-AF65-F5344CB8AC3E}">
        <p14:creationId xmlns:p14="http://schemas.microsoft.com/office/powerpoint/2010/main" xmlns="" val="3625576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struction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79613" y="1628774"/>
            <a:ext cx="6480175" cy="4537076"/>
          </a:xfrm>
        </p:spPr>
        <p:txBody>
          <a:bodyPr/>
          <a:lstStyle>
            <a:lvl1pPr>
              <a:buClr>
                <a:srgbClr val="5F65B9"/>
              </a:buClr>
              <a:buFont typeface="Arial" pitchFamily="34" charset="0"/>
              <a:buChar char="•"/>
              <a:defRPr/>
            </a:lvl1pPr>
            <a:lvl2pPr>
              <a:buClr>
                <a:srgbClr val="8D92CD"/>
              </a:buClr>
              <a:buSzPct val="75000"/>
              <a:buFont typeface="Courier New" pitchFamily="49" charset="0"/>
              <a:buChar char="o"/>
              <a:defRPr/>
            </a:lvl2pPr>
            <a:lvl3pPr>
              <a:buClr>
                <a:srgbClr val="B9D68E"/>
              </a:buClr>
              <a:buSzPct val="110000"/>
              <a:buFont typeface="Arial" pitchFamily="34" charset="0"/>
              <a:buChar char="•"/>
              <a:defRPr/>
            </a:lvl3pPr>
            <a:lvl4pPr>
              <a:buClr>
                <a:srgbClr val="B9D68E"/>
              </a:buClr>
              <a:buSzPct val="75000"/>
              <a:buFont typeface="Courier New" pitchFamily="49" charset="0"/>
              <a:buChar char="o"/>
              <a:defRPr/>
            </a:lvl4pPr>
            <a:lvl5pPr>
              <a:buClr>
                <a:schemeClr val="bg1">
                  <a:lumMod val="65000"/>
                </a:schemeClr>
              </a:buClr>
              <a:buFont typeface="Arial" pitchFamily="34" charset="0"/>
              <a:buChar cha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8" name="Symbol zastępczy stopki 4"/>
          <p:cNvSpPr>
            <a:spLocks noGrp="1"/>
          </p:cNvSpPr>
          <p:nvPr>
            <p:ph type="ftr" sz="quarter" idx="3"/>
          </p:nvPr>
        </p:nvSpPr>
        <p:spPr>
          <a:xfrm>
            <a:off x="1045029" y="144659"/>
            <a:ext cx="6244771"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1039091" y="455788"/>
            <a:ext cx="6250709"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7" name="Obraz 6" descr="construction.png"/>
          <p:cNvPicPr>
            <a:picLocks noChangeAspect="1"/>
          </p:cNvPicPr>
          <p:nvPr userDrawn="1"/>
        </p:nvPicPr>
        <p:blipFill>
          <a:blip r:embed="rId2" cstate="print"/>
          <a:stretch>
            <a:fillRect/>
          </a:stretch>
        </p:blipFill>
        <p:spPr>
          <a:xfrm>
            <a:off x="137216" y="3305227"/>
            <a:ext cx="216359" cy="223119"/>
          </a:xfrm>
          <a:prstGeom prst="rect">
            <a:avLst/>
          </a:prstGeom>
        </p:spPr>
      </p:pic>
    </p:spTree>
    <p:extLst>
      <p:ext uri="{BB962C8B-B14F-4D97-AF65-F5344CB8AC3E}">
        <p14:creationId xmlns:p14="http://schemas.microsoft.com/office/powerpoint/2010/main" xmlns="" val="120006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lajd tytułowy">
    <p:spTree>
      <p:nvGrpSpPr>
        <p:cNvPr id="1" name=""/>
        <p:cNvGrpSpPr/>
        <p:nvPr/>
      </p:nvGrpSpPr>
      <p:grpSpPr>
        <a:xfrm>
          <a:off x="0" y="0"/>
          <a:ext cx="0" cy="0"/>
          <a:chOff x="0" y="0"/>
          <a:chExt cx="0" cy="0"/>
        </a:xfrm>
      </p:grpSpPr>
      <p:sp>
        <p:nvSpPr>
          <p:cNvPr id="10" name="Symbol zastępczy stopki 5"/>
          <p:cNvSpPr txBox="1">
            <a:spLocks/>
          </p:cNvSpPr>
          <p:nvPr userDrawn="1"/>
        </p:nvSpPr>
        <p:spPr>
          <a:xfrm>
            <a:off x="5643570" y="6246854"/>
            <a:ext cx="2816218" cy="311130"/>
          </a:xfrm>
          <a:prstGeom prst="rect">
            <a:avLst/>
          </a:prstGeom>
        </p:spPr>
        <p:txBody>
          <a:bodyPr vert="horz" lIns="91440" tIns="45720" rIns="91440" bIns="45720" rtlCol="0" anchor="t"/>
          <a:lstStyle>
            <a:lvl1pPr algn="r">
              <a:defRPr>
                <a:solidFill>
                  <a:schemeClr val="bg1">
                    <a:lumMod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14" name="Prostokąt 13"/>
          <p:cNvSpPr/>
          <p:nvPr userDrawn="1"/>
        </p:nvSpPr>
        <p:spPr>
          <a:xfrm>
            <a:off x="0" y="3249749"/>
            <a:ext cx="9144000"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85000"/>
                </a:schemeClr>
              </a:solidFill>
            </a:endParaRPr>
          </a:p>
        </p:txBody>
      </p:sp>
      <p:sp>
        <p:nvSpPr>
          <p:cNvPr id="2" name="Tytuł 1"/>
          <p:cNvSpPr>
            <a:spLocks noGrp="1"/>
          </p:cNvSpPr>
          <p:nvPr>
            <p:ph type="ctrTitle" hasCustomPrompt="1"/>
          </p:nvPr>
        </p:nvSpPr>
        <p:spPr>
          <a:xfrm>
            <a:off x="1048072" y="2815432"/>
            <a:ext cx="7484741" cy="792088"/>
          </a:xfrm>
        </p:spPr>
        <p:txBody>
          <a:bodyPr anchor="t">
            <a:normAutofit/>
          </a:bodyPr>
          <a:lstStyle>
            <a:lvl1pPr algn="l">
              <a:defRPr sz="2400" b="1" baseline="0">
                <a:solidFill>
                  <a:schemeClr val="tx2">
                    <a:lumMod val="75000"/>
                  </a:schemeClr>
                </a:solidFill>
              </a:defRPr>
            </a:lvl1pPr>
          </a:lstStyle>
          <a:p>
            <a:r>
              <a:rPr lang="pl-PL" dirty="0" smtClean="0"/>
              <a:t>Kliknij, aby edytować styl wzorca tytułu </a:t>
            </a:r>
            <a:r>
              <a:rPr lang="pl-PL" dirty="0" err="1" smtClean="0"/>
              <a:t>oooooooooooooooo</a:t>
            </a:r>
            <a:endParaRPr lang="pl-PL" dirty="0"/>
          </a:p>
        </p:txBody>
      </p:sp>
      <p:sp>
        <p:nvSpPr>
          <p:cNvPr id="17" name="Podtytuł 2"/>
          <p:cNvSpPr>
            <a:spLocks noGrp="1"/>
          </p:cNvSpPr>
          <p:nvPr>
            <p:ph type="subTitle" idx="1"/>
          </p:nvPr>
        </p:nvSpPr>
        <p:spPr>
          <a:xfrm>
            <a:off x="1043607" y="3716312"/>
            <a:ext cx="7489205" cy="288752"/>
          </a:xfrm>
        </p:spPr>
        <p:txBody>
          <a:bodyPr>
            <a:noAutofit/>
          </a:bodyPr>
          <a:lstStyle>
            <a:lvl1pPr marL="0" indent="0" algn="l">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pic>
        <p:nvPicPr>
          <p:cNvPr id="9" name="Obraz 8" descr="Logos to the background.png"/>
          <p:cNvPicPr>
            <a:picLocks noChangeAspect="1"/>
          </p:cNvPicPr>
          <p:nvPr userDrawn="1"/>
        </p:nvPicPr>
        <p:blipFill>
          <a:blip r:embed="rId2" cstate="print"/>
          <a:stretch>
            <a:fillRect/>
          </a:stretch>
        </p:blipFill>
        <p:spPr>
          <a:xfrm>
            <a:off x="32" y="4411888"/>
            <a:ext cx="9144000" cy="3089078"/>
          </a:xfrm>
          <a:prstGeom prst="rect">
            <a:avLst/>
          </a:prstGeom>
        </p:spPr>
      </p:pic>
      <p:sp>
        <p:nvSpPr>
          <p:cNvPr id="13" name="Prostokąt 12"/>
          <p:cNvSpPr/>
          <p:nvPr userDrawn="1"/>
        </p:nvSpPr>
        <p:spPr>
          <a:xfrm>
            <a:off x="0" y="4643470"/>
            <a:ext cx="9144000" cy="235743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85000"/>
                </a:schemeClr>
              </a:solidFill>
            </a:endParaRPr>
          </a:p>
        </p:txBody>
      </p:sp>
      <p:pic>
        <p:nvPicPr>
          <p:cNvPr id="1027" name="Picture 3" descr="logo_gemius_b_300x64_en"/>
          <p:cNvPicPr>
            <a:picLocks noChangeAspect="1" noChangeArrowheads="1"/>
          </p:cNvPicPr>
          <p:nvPr userDrawn="1"/>
        </p:nvPicPr>
        <p:blipFill>
          <a:blip r:embed="rId3" cstate="print"/>
          <a:srcRect/>
          <a:stretch>
            <a:fillRect/>
          </a:stretch>
        </p:blipFill>
        <p:spPr bwMode="auto">
          <a:xfrm>
            <a:off x="5820139" y="548680"/>
            <a:ext cx="2352261" cy="504056"/>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zekładka connection">
    <p:spTree>
      <p:nvGrpSpPr>
        <p:cNvPr id="1" name=""/>
        <p:cNvGrpSpPr/>
        <p:nvPr/>
      </p:nvGrpSpPr>
      <p:grpSpPr>
        <a:xfrm>
          <a:off x="0" y="0"/>
          <a:ext cx="0" cy="0"/>
          <a:chOff x="0" y="0"/>
          <a:chExt cx="0" cy="0"/>
        </a:xfrm>
      </p:grpSpPr>
      <p:sp>
        <p:nvSpPr>
          <p:cNvPr id="18" name="Prostokąt 17"/>
          <p:cNvSpPr/>
          <p:nvPr userDrawn="1"/>
        </p:nvSpPr>
        <p:spPr>
          <a:xfrm>
            <a:off x="442228" y="2005013"/>
            <a:ext cx="45719" cy="32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7" name="Prostokąt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 name="Symbol zastępczy stopki 3"/>
          <p:cNvSpPr>
            <a:spLocks noGrp="1"/>
          </p:cNvSpPr>
          <p:nvPr userDrawn="1">
            <p:ph type="ftr" sz="quarter" idx="11"/>
          </p:nvPr>
        </p:nvSpPr>
        <p:spPr>
          <a:xfrm>
            <a:off x="5624942" y="1799085"/>
            <a:ext cx="3248373" cy="571504"/>
          </a:xfrm>
        </p:spPr>
        <p:txBody>
          <a:bodyPr/>
          <a:lstStyle/>
          <a:p>
            <a:r>
              <a:rPr lang="pl-PL" dirty="0" err="1" smtClean="0">
                <a:solidFill>
                  <a:prstClr val="black">
                    <a:lumMod val="65000"/>
                    <a:lumOff val="35000"/>
                  </a:prstClr>
                </a:solidFill>
              </a:rPr>
              <a:t>gemiusWebEffect</a:t>
            </a:r>
            <a:endParaRPr lang="pl-PL" dirty="0">
              <a:solidFill>
                <a:prstClr val="black">
                  <a:lumMod val="65000"/>
                  <a:lumOff val="35000"/>
                </a:prstClr>
              </a:solidFill>
            </a:endParaRPr>
          </a:p>
        </p:txBody>
      </p:sp>
      <p:sp>
        <p:nvSpPr>
          <p:cNvPr id="5" name="Tytuł 8"/>
          <p:cNvSpPr>
            <a:spLocks noGrp="1"/>
          </p:cNvSpPr>
          <p:nvPr userDrawn="1">
            <p:ph type="ctrTitle"/>
          </p:nvPr>
        </p:nvSpPr>
        <p:spPr>
          <a:xfrm>
            <a:off x="5567867" y="703260"/>
            <a:ext cx="3247913" cy="857256"/>
          </a:xfrm>
        </p:spPr>
        <p:txBody>
          <a:bodyPr/>
          <a:lstStyle>
            <a:lvl1pPr>
              <a:defRPr>
                <a:latin typeface="Tahoma" pitchFamily="34" charset="0"/>
                <a:cs typeface="Tahoma" pitchFamily="34" charset="0"/>
              </a:defRPr>
            </a:lvl1pPr>
          </a:lstStyle>
          <a:p>
            <a:r>
              <a:rPr lang="pl-PL" sz="3200" dirty="0" smtClean="0">
                <a:solidFill>
                  <a:schemeClr val="accent1"/>
                </a:solidFill>
              </a:rPr>
              <a:t>CONNECTION</a:t>
            </a:r>
            <a:endParaRPr lang="pl-PL" sz="3200" dirty="0">
              <a:solidFill>
                <a:schemeClr val="accent1"/>
              </a:solidFill>
            </a:endParaRPr>
          </a:p>
        </p:txBody>
      </p:sp>
      <p:pic>
        <p:nvPicPr>
          <p:cNvPr id="6" name="Obraz 5" descr="connect.png"/>
          <p:cNvPicPr>
            <a:picLocks noChangeAspect="1"/>
          </p:cNvPicPr>
          <p:nvPr userDrawn="1"/>
        </p:nvPicPr>
        <p:blipFill>
          <a:blip r:embed="rId2" cstate="print"/>
          <a:stretch>
            <a:fillRect/>
          </a:stretch>
        </p:blipFill>
        <p:spPr>
          <a:xfrm rot="19815775">
            <a:off x="-1104444" y="191614"/>
            <a:ext cx="6415150" cy="6406276"/>
          </a:xfrm>
          <a:prstGeom prst="rect">
            <a:avLst/>
          </a:prstGeom>
        </p:spPr>
      </p:pic>
      <p:pic>
        <p:nvPicPr>
          <p:cNvPr id="9" name="Obraz 8" descr="logo_big_transparent.png"/>
          <p:cNvPicPr>
            <a:picLocks noChangeAspect="1"/>
          </p:cNvPicPr>
          <p:nvPr userDrawn="1"/>
        </p:nvPicPr>
        <p:blipFill>
          <a:blip r:embed="rId3" cstate="print"/>
          <a:stretch>
            <a:fillRect/>
          </a:stretch>
        </p:blipFill>
        <p:spPr>
          <a:xfrm>
            <a:off x="7141598" y="6238875"/>
            <a:ext cx="1678552" cy="358775"/>
          </a:xfrm>
          <a:prstGeom prst="rect">
            <a:avLst/>
          </a:prstGeom>
        </p:spPr>
      </p:pic>
    </p:spTree>
    <p:extLst>
      <p:ext uri="{BB962C8B-B14F-4D97-AF65-F5344CB8AC3E}">
        <p14:creationId xmlns:p14="http://schemas.microsoft.com/office/powerpoint/2010/main" xmlns="" val="1622280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nection 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79613" y="1628774"/>
            <a:ext cx="6480175" cy="4537076"/>
          </a:xfrm>
        </p:spPr>
        <p:txBody>
          <a:bodyPr/>
          <a:lstStyle>
            <a:lvl1pPr>
              <a:buClr>
                <a:srgbClr val="5F65B9"/>
              </a:buClr>
              <a:buFont typeface="Arial" pitchFamily="34" charset="0"/>
              <a:buChar char="•"/>
              <a:defRPr/>
            </a:lvl1pPr>
            <a:lvl2pPr>
              <a:buClr>
                <a:srgbClr val="8D92CD"/>
              </a:buClr>
              <a:buSzPct val="75000"/>
              <a:buFont typeface="Courier New" pitchFamily="49" charset="0"/>
              <a:buChar char="o"/>
              <a:defRPr/>
            </a:lvl2pPr>
            <a:lvl3pPr>
              <a:buClr>
                <a:srgbClr val="B9D68E"/>
              </a:buClr>
              <a:buSzPct val="110000"/>
              <a:buFont typeface="Arial" pitchFamily="34" charset="0"/>
              <a:buChar char="•"/>
              <a:defRPr/>
            </a:lvl3pPr>
            <a:lvl4pPr>
              <a:buClr>
                <a:srgbClr val="B9D68E"/>
              </a:buClr>
              <a:buSzPct val="75000"/>
              <a:buFont typeface="Courier New" pitchFamily="49" charset="0"/>
              <a:buChar char="o"/>
              <a:defRPr/>
            </a:lvl4pPr>
            <a:lvl5pPr>
              <a:buClr>
                <a:schemeClr val="bg1">
                  <a:lumMod val="65000"/>
                </a:schemeClr>
              </a:buClr>
              <a:buFont typeface="Arial" pitchFamily="34" charset="0"/>
              <a:buChar cha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8" name="Symbol zastępczy stopki 4"/>
          <p:cNvSpPr>
            <a:spLocks noGrp="1"/>
          </p:cNvSpPr>
          <p:nvPr>
            <p:ph type="ftr" sz="quarter" idx="3"/>
          </p:nvPr>
        </p:nvSpPr>
        <p:spPr>
          <a:xfrm>
            <a:off x="1045029" y="150597"/>
            <a:ext cx="6244771"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1045029" y="461726"/>
            <a:ext cx="6244771"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10" name="Obraz 9" descr="connect.png"/>
          <p:cNvPicPr>
            <a:picLocks noChangeAspect="1"/>
          </p:cNvPicPr>
          <p:nvPr userDrawn="1"/>
        </p:nvPicPr>
        <p:blipFill>
          <a:blip r:embed="rId2" cstate="print"/>
          <a:stretch>
            <a:fillRect/>
          </a:stretch>
        </p:blipFill>
        <p:spPr>
          <a:xfrm>
            <a:off x="143144" y="4588990"/>
            <a:ext cx="179320" cy="178428"/>
          </a:xfrm>
          <a:prstGeom prst="rect">
            <a:avLst/>
          </a:prstGeom>
        </p:spPr>
      </p:pic>
    </p:spTree>
    <p:extLst>
      <p:ext uri="{BB962C8B-B14F-4D97-AF65-F5344CB8AC3E}">
        <p14:creationId xmlns:p14="http://schemas.microsoft.com/office/powerpoint/2010/main" xmlns="" val="1780171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zekładka content">
    <p:spTree>
      <p:nvGrpSpPr>
        <p:cNvPr id="1" name=""/>
        <p:cNvGrpSpPr/>
        <p:nvPr/>
      </p:nvGrpSpPr>
      <p:grpSpPr>
        <a:xfrm>
          <a:off x="0" y="0"/>
          <a:ext cx="0" cy="0"/>
          <a:chOff x="0" y="0"/>
          <a:chExt cx="0" cy="0"/>
        </a:xfrm>
      </p:grpSpPr>
      <p:sp>
        <p:nvSpPr>
          <p:cNvPr id="18" name="Prostokąt 17"/>
          <p:cNvSpPr/>
          <p:nvPr userDrawn="1"/>
        </p:nvSpPr>
        <p:spPr>
          <a:xfrm>
            <a:off x="442228" y="2005013"/>
            <a:ext cx="45719" cy="32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7" name="Prostokąt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 name="Symbol zastępczy stopki 3"/>
          <p:cNvSpPr>
            <a:spLocks noGrp="1"/>
          </p:cNvSpPr>
          <p:nvPr userDrawn="1">
            <p:ph type="ftr" sz="quarter" idx="11"/>
          </p:nvPr>
        </p:nvSpPr>
        <p:spPr>
          <a:xfrm>
            <a:off x="5638984" y="1722474"/>
            <a:ext cx="5603093" cy="571504"/>
          </a:xfrm>
        </p:spPr>
        <p:txBody>
          <a:bodyPr/>
          <a:lstStyle/>
          <a:p>
            <a:r>
              <a:rPr lang="pl-PL" dirty="0" err="1" smtClean="0">
                <a:solidFill>
                  <a:prstClr val="black">
                    <a:lumMod val="65000"/>
                    <a:lumOff val="35000"/>
                  </a:prstClr>
                </a:solidFill>
              </a:rPr>
              <a:t>gemiusWebEffect</a:t>
            </a:r>
            <a:endParaRPr lang="pl-PL" dirty="0">
              <a:solidFill>
                <a:prstClr val="black">
                  <a:lumMod val="65000"/>
                  <a:lumOff val="35000"/>
                </a:prstClr>
              </a:solidFill>
            </a:endParaRPr>
          </a:p>
        </p:txBody>
      </p:sp>
      <p:sp>
        <p:nvSpPr>
          <p:cNvPr id="5" name="Tytuł 8"/>
          <p:cNvSpPr>
            <a:spLocks noGrp="1"/>
          </p:cNvSpPr>
          <p:nvPr userDrawn="1">
            <p:ph type="ctrTitle"/>
          </p:nvPr>
        </p:nvSpPr>
        <p:spPr>
          <a:xfrm>
            <a:off x="5571277" y="703260"/>
            <a:ext cx="5602300" cy="857256"/>
          </a:xfrm>
        </p:spPr>
        <p:txBody>
          <a:bodyPr/>
          <a:lstStyle>
            <a:lvl1pPr>
              <a:defRPr>
                <a:latin typeface="Tahoma" pitchFamily="34" charset="0"/>
                <a:cs typeface="Tahoma" pitchFamily="34" charset="0"/>
              </a:defRPr>
            </a:lvl1pPr>
          </a:lstStyle>
          <a:p>
            <a:r>
              <a:rPr lang="pl-PL" sz="3200" dirty="0" smtClean="0">
                <a:solidFill>
                  <a:schemeClr val="accent1"/>
                </a:solidFill>
              </a:rPr>
              <a:t>CONTENT</a:t>
            </a:r>
            <a:endParaRPr lang="pl-PL" sz="3200" dirty="0">
              <a:solidFill>
                <a:schemeClr val="accent1"/>
              </a:solidFill>
            </a:endParaRPr>
          </a:p>
        </p:txBody>
      </p:sp>
      <p:pic>
        <p:nvPicPr>
          <p:cNvPr id="6" name="Obraz 5" descr="content.png"/>
          <p:cNvPicPr>
            <a:picLocks noChangeAspect="1"/>
          </p:cNvPicPr>
          <p:nvPr userDrawn="1"/>
        </p:nvPicPr>
        <p:blipFill>
          <a:blip r:embed="rId2" cstate="print"/>
          <a:stretch>
            <a:fillRect/>
          </a:stretch>
        </p:blipFill>
        <p:spPr>
          <a:xfrm rot="20392395">
            <a:off x="-1192343" y="614695"/>
            <a:ext cx="6964534" cy="6872803"/>
          </a:xfrm>
          <a:prstGeom prst="rect">
            <a:avLst/>
          </a:prstGeom>
        </p:spPr>
      </p:pic>
      <p:pic>
        <p:nvPicPr>
          <p:cNvPr id="9" name="Obraz 8" descr="logo_big_transparent.png"/>
          <p:cNvPicPr>
            <a:picLocks noChangeAspect="1"/>
          </p:cNvPicPr>
          <p:nvPr userDrawn="1"/>
        </p:nvPicPr>
        <p:blipFill>
          <a:blip r:embed="rId3" cstate="print"/>
          <a:stretch>
            <a:fillRect/>
          </a:stretch>
        </p:blipFill>
        <p:spPr>
          <a:xfrm>
            <a:off x="7141598" y="6238875"/>
            <a:ext cx="1678552" cy="358775"/>
          </a:xfrm>
          <a:prstGeom prst="rect">
            <a:avLst/>
          </a:prstGeom>
        </p:spPr>
      </p:pic>
    </p:spTree>
    <p:extLst>
      <p:ext uri="{BB962C8B-B14F-4D97-AF65-F5344CB8AC3E}">
        <p14:creationId xmlns:p14="http://schemas.microsoft.com/office/powerpoint/2010/main" xmlns="" val="2497310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79613" y="1628774"/>
            <a:ext cx="6480175" cy="4537076"/>
          </a:xfrm>
        </p:spPr>
        <p:txBody>
          <a:bodyPr/>
          <a:lstStyle>
            <a:lvl1pPr>
              <a:buClr>
                <a:srgbClr val="5F65B9"/>
              </a:buClr>
              <a:buFont typeface="Arial" pitchFamily="34" charset="0"/>
              <a:buChar char="•"/>
              <a:defRPr/>
            </a:lvl1pPr>
            <a:lvl2pPr>
              <a:buClr>
                <a:srgbClr val="8D92CD"/>
              </a:buClr>
              <a:buSzPct val="75000"/>
              <a:buFont typeface="Courier New" pitchFamily="49" charset="0"/>
              <a:buChar char="o"/>
              <a:defRPr/>
            </a:lvl2pPr>
            <a:lvl3pPr>
              <a:buClr>
                <a:srgbClr val="B9D68E"/>
              </a:buClr>
              <a:buSzPct val="110000"/>
              <a:buFont typeface="Arial" pitchFamily="34" charset="0"/>
              <a:buChar char="•"/>
              <a:defRPr/>
            </a:lvl3pPr>
            <a:lvl4pPr>
              <a:buClr>
                <a:srgbClr val="B9D68E"/>
              </a:buClr>
              <a:buSzPct val="75000"/>
              <a:buFont typeface="Courier New" pitchFamily="49" charset="0"/>
              <a:buChar char="o"/>
              <a:defRPr/>
            </a:lvl4pPr>
            <a:lvl5pPr>
              <a:buClr>
                <a:schemeClr val="bg1">
                  <a:lumMod val="65000"/>
                </a:schemeClr>
              </a:buClr>
              <a:buFont typeface="Arial" pitchFamily="34" charset="0"/>
              <a:buChar cha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8" name="Symbol zastępczy stopki 4"/>
          <p:cNvSpPr>
            <a:spLocks noGrp="1"/>
          </p:cNvSpPr>
          <p:nvPr>
            <p:ph type="ftr" sz="quarter" idx="3"/>
          </p:nvPr>
        </p:nvSpPr>
        <p:spPr>
          <a:xfrm>
            <a:off x="1045029" y="150597"/>
            <a:ext cx="6244771"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1039091" y="461726"/>
            <a:ext cx="6250709"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12" name="Obraz 11" descr="content.png"/>
          <p:cNvPicPr>
            <a:picLocks noChangeAspect="1"/>
          </p:cNvPicPr>
          <p:nvPr userDrawn="1"/>
        </p:nvPicPr>
        <p:blipFill>
          <a:blip r:embed="rId2" cstate="print"/>
          <a:stretch>
            <a:fillRect/>
          </a:stretch>
        </p:blipFill>
        <p:spPr>
          <a:xfrm>
            <a:off x="125731" y="2882034"/>
            <a:ext cx="208617" cy="205849"/>
          </a:xfrm>
          <a:prstGeom prst="rect">
            <a:avLst/>
          </a:prstGeom>
        </p:spPr>
      </p:pic>
    </p:spTree>
    <p:extLst>
      <p:ext uri="{BB962C8B-B14F-4D97-AF65-F5344CB8AC3E}">
        <p14:creationId xmlns:p14="http://schemas.microsoft.com/office/powerpoint/2010/main" xmlns="" val="1424696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zekładka design">
    <p:spTree>
      <p:nvGrpSpPr>
        <p:cNvPr id="1" name=""/>
        <p:cNvGrpSpPr/>
        <p:nvPr/>
      </p:nvGrpSpPr>
      <p:grpSpPr>
        <a:xfrm>
          <a:off x="0" y="0"/>
          <a:ext cx="0" cy="0"/>
          <a:chOff x="0" y="0"/>
          <a:chExt cx="0" cy="0"/>
        </a:xfrm>
      </p:grpSpPr>
      <p:sp>
        <p:nvSpPr>
          <p:cNvPr id="18" name="Prostokąt 17"/>
          <p:cNvSpPr/>
          <p:nvPr userDrawn="1"/>
        </p:nvSpPr>
        <p:spPr>
          <a:xfrm>
            <a:off x="442228" y="2005013"/>
            <a:ext cx="45719" cy="32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7" name="Prostokąt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 name="Symbol zastępczy stopki 3"/>
          <p:cNvSpPr>
            <a:spLocks noGrp="1"/>
          </p:cNvSpPr>
          <p:nvPr userDrawn="1">
            <p:ph type="ftr" sz="quarter" idx="11"/>
          </p:nvPr>
        </p:nvSpPr>
        <p:spPr>
          <a:xfrm>
            <a:off x="3049352" y="1163622"/>
            <a:ext cx="2938832" cy="571504"/>
          </a:xfrm>
        </p:spPr>
        <p:txBody>
          <a:bodyPr/>
          <a:lstStyle/>
          <a:p>
            <a:r>
              <a:rPr lang="pl-PL" dirty="0" err="1" smtClean="0">
                <a:solidFill>
                  <a:prstClr val="black">
                    <a:lumMod val="65000"/>
                    <a:lumOff val="35000"/>
                  </a:prstClr>
                </a:solidFill>
              </a:rPr>
              <a:t>gemiusWebEffect</a:t>
            </a:r>
            <a:endParaRPr lang="pl-PL" dirty="0">
              <a:solidFill>
                <a:prstClr val="black">
                  <a:lumMod val="65000"/>
                  <a:lumOff val="35000"/>
                </a:prstClr>
              </a:solidFill>
            </a:endParaRPr>
          </a:p>
        </p:txBody>
      </p:sp>
      <p:sp>
        <p:nvSpPr>
          <p:cNvPr id="5" name="Tytuł 8"/>
          <p:cNvSpPr>
            <a:spLocks noGrp="1"/>
          </p:cNvSpPr>
          <p:nvPr userDrawn="1">
            <p:ph type="ctrTitle"/>
          </p:nvPr>
        </p:nvSpPr>
        <p:spPr>
          <a:xfrm>
            <a:off x="3031490" y="513935"/>
            <a:ext cx="3522662" cy="857256"/>
          </a:xfrm>
        </p:spPr>
        <p:txBody>
          <a:bodyPr/>
          <a:lstStyle>
            <a:lvl1pPr>
              <a:defRPr>
                <a:latin typeface="Tahoma" pitchFamily="34" charset="0"/>
                <a:cs typeface="Tahoma" pitchFamily="34" charset="0"/>
              </a:defRPr>
            </a:lvl1pPr>
          </a:lstStyle>
          <a:p>
            <a:r>
              <a:rPr lang="pl-PL" sz="3200" dirty="0" smtClean="0">
                <a:solidFill>
                  <a:schemeClr val="accent1"/>
                </a:solidFill>
              </a:rPr>
              <a:t>DESIGN</a:t>
            </a:r>
            <a:endParaRPr lang="pl-PL" sz="3200" dirty="0">
              <a:solidFill>
                <a:schemeClr val="accent1"/>
              </a:solidFill>
            </a:endParaRPr>
          </a:p>
        </p:txBody>
      </p:sp>
      <p:pic>
        <p:nvPicPr>
          <p:cNvPr id="6" name="Obraz 5" descr="design.png"/>
          <p:cNvPicPr>
            <a:picLocks noChangeAspect="1"/>
          </p:cNvPicPr>
          <p:nvPr userDrawn="1"/>
        </p:nvPicPr>
        <p:blipFill>
          <a:blip r:embed="rId2" cstate="print"/>
          <a:stretch>
            <a:fillRect/>
          </a:stretch>
        </p:blipFill>
        <p:spPr>
          <a:xfrm rot="197240">
            <a:off x="-529096" y="851780"/>
            <a:ext cx="7524502" cy="8041331"/>
          </a:xfrm>
          <a:prstGeom prst="rect">
            <a:avLst/>
          </a:prstGeom>
        </p:spPr>
      </p:pic>
      <p:pic>
        <p:nvPicPr>
          <p:cNvPr id="9" name="Obraz 8" descr="logo_big_transparent.png"/>
          <p:cNvPicPr>
            <a:picLocks noChangeAspect="1"/>
          </p:cNvPicPr>
          <p:nvPr userDrawn="1"/>
        </p:nvPicPr>
        <p:blipFill>
          <a:blip r:embed="rId3" cstate="print"/>
          <a:stretch>
            <a:fillRect/>
          </a:stretch>
        </p:blipFill>
        <p:spPr>
          <a:xfrm>
            <a:off x="7141598" y="6238875"/>
            <a:ext cx="1678552" cy="358775"/>
          </a:xfrm>
          <a:prstGeom prst="rect">
            <a:avLst/>
          </a:prstGeom>
        </p:spPr>
      </p:pic>
    </p:spTree>
    <p:extLst>
      <p:ext uri="{BB962C8B-B14F-4D97-AF65-F5344CB8AC3E}">
        <p14:creationId xmlns:p14="http://schemas.microsoft.com/office/powerpoint/2010/main" xmlns="" val="1454627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sign_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979613" y="1628774"/>
            <a:ext cx="6480175" cy="4537076"/>
          </a:xfrm>
        </p:spPr>
        <p:txBody>
          <a:bodyPr/>
          <a:lstStyle>
            <a:lvl1pPr>
              <a:buClr>
                <a:srgbClr val="5F65B9"/>
              </a:buClr>
              <a:buFont typeface="Arial" pitchFamily="34" charset="0"/>
              <a:buChar char="•"/>
              <a:defRPr/>
            </a:lvl1pPr>
            <a:lvl2pPr>
              <a:buClr>
                <a:srgbClr val="8D92CD"/>
              </a:buClr>
              <a:buSzPct val="75000"/>
              <a:buFont typeface="Courier New" pitchFamily="49" charset="0"/>
              <a:buChar char="o"/>
              <a:defRPr/>
            </a:lvl2pPr>
            <a:lvl3pPr>
              <a:buClr>
                <a:srgbClr val="B9D68E"/>
              </a:buClr>
              <a:buSzPct val="110000"/>
              <a:buFont typeface="Arial" pitchFamily="34" charset="0"/>
              <a:buChar char="•"/>
              <a:defRPr/>
            </a:lvl3pPr>
            <a:lvl4pPr>
              <a:buClr>
                <a:srgbClr val="B9D68E"/>
              </a:buClr>
              <a:buSzPct val="75000"/>
              <a:buFont typeface="Courier New" pitchFamily="49" charset="0"/>
              <a:buChar char="o"/>
              <a:defRPr/>
            </a:lvl4pPr>
            <a:lvl5pPr>
              <a:buClr>
                <a:schemeClr val="bg1">
                  <a:lumMod val="65000"/>
                </a:schemeClr>
              </a:buClr>
              <a:buFont typeface="Arial" pitchFamily="34" charset="0"/>
              <a:buChar cha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8" name="Symbol zastępczy stopki 4"/>
          <p:cNvSpPr>
            <a:spLocks noGrp="1"/>
          </p:cNvSpPr>
          <p:nvPr>
            <p:ph type="ftr" sz="quarter" idx="3"/>
          </p:nvPr>
        </p:nvSpPr>
        <p:spPr>
          <a:xfrm>
            <a:off x="1050966" y="150597"/>
            <a:ext cx="6238834"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1039092" y="461726"/>
            <a:ext cx="6250708"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13" name="Obraz 12" descr="design.png"/>
          <p:cNvPicPr>
            <a:picLocks noChangeAspect="1"/>
          </p:cNvPicPr>
          <p:nvPr userDrawn="1"/>
        </p:nvPicPr>
        <p:blipFill>
          <a:blip r:embed="rId2" cstate="print"/>
          <a:stretch>
            <a:fillRect/>
          </a:stretch>
        </p:blipFill>
        <p:spPr>
          <a:xfrm>
            <a:off x="136839" y="2477981"/>
            <a:ext cx="191656" cy="205216"/>
          </a:xfrm>
          <a:prstGeom prst="rect">
            <a:avLst/>
          </a:prstGeom>
        </p:spPr>
      </p:pic>
    </p:spTree>
    <p:extLst>
      <p:ext uri="{BB962C8B-B14F-4D97-AF65-F5344CB8AC3E}">
        <p14:creationId xmlns:p14="http://schemas.microsoft.com/office/powerpoint/2010/main" xmlns="" val="2511162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ytuł i zawartość">
    <p:spTree>
      <p:nvGrpSpPr>
        <p:cNvPr id="1" name=""/>
        <p:cNvGrpSpPr/>
        <p:nvPr/>
      </p:nvGrpSpPr>
      <p:grpSpPr>
        <a:xfrm>
          <a:off x="0" y="0"/>
          <a:ext cx="0" cy="0"/>
          <a:chOff x="0" y="0"/>
          <a:chExt cx="0" cy="0"/>
        </a:xfrm>
      </p:grpSpPr>
      <p:sp>
        <p:nvSpPr>
          <p:cNvPr id="7" name="Symbol zastępczy zawartości 2"/>
          <p:cNvSpPr>
            <a:spLocks noGrp="1"/>
          </p:cNvSpPr>
          <p:nvPr>
            <p:ph sz="half" idx="1"/>
          </p:nvPr>
        </p:nvSpPr>
        <p:spPr>
          <a:xfrm>
            <a:off x="1979612" y="1628775"/>
            <a:ext cx="3024187" cy="4497388"/>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stopki 4"/>
          <p:cNvSpPr>
            <a:spLocks noGrp="1"/>
          </p:cNvSpPr>
          <p:nvPr>
            <p:ph type="ftr" sz="quarter" idx="3"/>
          </p:nvPr>
        </p:nvSpPr>
        <p:spPr>
          <a:xfrm>
            <a:off x="925940" y="135407"/>
            <a:ext cx="6480175"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6" name="Symbol zastępczy tytułu 27"/>
          <p:cNvSpPr>
            <a:spLocks noGrp="1"/>
          </p:cNvSpPr>
          <p:nvPr>
            <p:ph type="title"/>
          </p:nvPr>
        </p:nvSpPr>
        <p:spPr>
          <a:xfrm>
            <a:off x="925940" y="457756"/>
            <a:ext cx="6480175"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8" name="Obraz 7" descr="advert.png"/>
          <p:cNvPicPr>
            <a:picLocks noChangeAspect="1"/>
          </p:cNvPicPr>
          <p:nvPr userDrawn="1"/>
        </p:nvPicPr>
        <p:blipFill>
          <a:blip r:embed="rId2" cstate="print"/>
          <a:stretch>
            <a:fillRect/>
          </a:stretch>
        </p:blipFill>
        <p:spPr>
          <a:xfrm>
            <a:off x="5939347" y="1919916"/>
            <a:ext cx="262947" cy="241235"/>
          </a:xfrm>
          <a:prstGeom prst="rect">
            <a:avLst/>
          </a:prstGeom>
        </p:spPr>
      </p:pic>
      <p:pic>
        <p:nvPicPr>
          <p:cNvPr id="9" name="Obraz 8" descr="commerce.png"/>
          <p:cNvPicPr>
            <a:picLocks noChangeAspect="1"/>
          </p:cNvPicPr>
          <p:nvPr userDrawn="1"/>
        </p:nvPicPr>
        <p:blipFill>
          <a:blip r:embed="rId3" cstate="print"/>
          <a:stretch>
            <a:fillRect/>
          </a:stretch>
        </p:blipFill>
        <p:spPr>
          <a:xfrm>
            <a:off x="5955218" y="2933523"/>
            <a:ext cx="231205" cy="221926"/>
          </a:xfrm>
          <a:prstGeom prst="rect">
            <a:avLst/>
          </a:prstGeom>
        </p:spPr>
      </p:pic>
      <p:pic>
        <p:nvPicPr>
          <p:cNvPr id="10" name="Obraz 9" descr="communication.png"/>
          <p:cNvPicPr>
            <a:picLocks noChangeAspect="1"/>
          </p:cNvPicPr>
          <p:nvPr userDrawn="1"/>
        </p:nvPicPr>
        <p:blipFill>
          <a:blip r:embed="rId4" cstate="print"/>
          <a:stretch>
            <a:fillRect/>
          </a:stretch>
        </p:blipFill>
        <p:spPr>
          <a:xfrm>
            <a:off x="5972630" y="2436709"/>
            <a:ext cx="196381" cy="187353"/>
          </a:xfrm>
          <a:prstGeom prst="rect">
            <a:avLst/>
          </a:prstGeom>
        </p:spPr>
      </p:pic>
      <p:pic>
        <p:nvPicPr>
          <p:cNvPr id="11" name="Obraz 10" descr="connect.png"/>
          <p:cNvPicPr>
            <a:picLocks noChangeAspect="1"/>
          </p:cNvPicPr>
          <p:nvPr userDrawn="1"/>
        </p:nvPicPr>
        <p:blipFill>
          <a:blip r:embed="rId5" cstate="print"/>
          <a:stretch>
            <a:fillRect/>
          </a:stretch>
        </p:blipFill>
        <p:spPr>
          <a:xfrm>
            <a:off x="5976397" y="3902715"/>
            <a:ext cx="172945" cy="172085"/>
          </a:xfrm>
          <a:prstGeom prst="rect">
            <a:avLst/>
          </a:prstGeom>
        </p:spPr>
      </p:pic>
      <p:pic>
        <p:nvPicPr>
          <p:cNvPr id="12" name="Obraz 11" descr="construction.png"/>
          <p:cNvPicPr>
            <a:picLocks noChangeAspect="1"/>
          </p:cNvPicPr>
          <p:nvPr userDrawn="1"/>
        </p:nvPicPr>
        <p:blipFill>
          <a:blip r:embed="rId6" cstate="print"/>
          <a:stretch>
            <a:fillRect/>
          </a:stretch>
        </p:blipFill>
        <p:spPr>
          <a:xfrm>
            <a:off x="5966511" y="3422102"/>
            <a:ext cx="208620" cy="215138"/>
          </a:xfrm>
          <a:prstGeom prst="rect">
            <a:avLst/>
          </a:prstGeom>
        </p:spPr>
      </p:pic>
      <p:pic>
        <p:nvPicPr>
          <p:cNvPr id="13" name="Obraz 12" descr="content.png"/>
          <p:cNvPicPr>
            <a:picLocks noChangeAspect="1"/>
          </p:cNvPicPr>
          <p:nvPr userDrawn="1"/>
        </p:nvPicPr>
        <p:blipFill>
          <a:blip r:embed="rId7" cstate="print"/>
          <a:stretch>
            <a:fillRect/>
          </a:stretch>
        </p:blipFill>
        <p:spPr>
          <a:xfrm>
            <a:off x="5972207" y="4393371"/>
            <a:ext cx="197227" cy="194610"/>
          </a:xfrm>
          <a:prstGeom prst="rect">
            <a:avLst/>
          </a:prstGeom>
        </p:spPr>
      </p:pic>
      <p:pic>
        <p:nvPicPr>
          <p:cNvPr id="14" name="Obraz 13" descr="design.png"/>
          <p:cNvPicPr>
            <a:picLocks noChangeAspect="1"/>
          </p:cNvPicPr>
          <p:nvPr userDrawn="1"/>
        </p:nvPicPr>
        <p:blipFill>
          <a:blip r:embed="rId8" cstate="print"/>
          <a:stretch>
            <a:fillRect/>
          </a:stretch>
        </p:blipFill>
        <p:spPr>
          <a:xfrm>
            <a:off x="5978189" y="4887513"/>
            <a:ext cx="185263" cy="198371"/>
          </a:xfrm>
          <a:prstGeom prst="rect">
            <a:avLst/>
          </a:prstGeom>
        </p:spPr>
      </p:pic>
      <p:pic>
        <p:nvPicPr>
          <p:cNvPr id="15" name="Obraz 14" descr="social m.png"/>
          <p:cNvPicPr>
            <a:picLocks noChangeAspect="1"/>
          </p:cNvPicPr>
          <p:nvPr userDrawn="1"/>
        </p:nvPicPr>
        <p:blipFill>
          <a:blip r:embed="rId9" cstate="print"/>
          <a:stretch>
            <a:fillRect/>
          </a:stretch>
        </p:blipFill>
        <p:spPr>
          <a:xfrm>
            <a:off x="5945794" y="1413055"/>
            <a:ext cx="250054" cy="244635"/>
          </a:xfrm>
          <a:prstGeom prst="rect">
            <a:avLst/>
          </a:prstGeom>
        </p:spPr>
      </p:pic>
    </p:spTree>
    <p:extLst>
      <p:ext uri="{BB962C8B-B14F-4D97-AF65-F5344CB8AC3E}">
        <p14:creationId xmlns:p14="http://schemas.microsoft.com/office/powerpoint/2010/main" xmlns="" val="1635992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ytuł i zawartość">
    <p:spTree>
      <p:nvGrpSpPr>
        <p:cNvPr id="1" name=""/>
        <p:cNvGrpSpPr/>
        <p:nvPr/>
      </p:nvGrpSpPr>
      <p:grpSpPr>
        <a:xfrm>
          <a:off x="0" y="0"/>
          <a:ext cx="0" cy="0"/>
          <a:chOff x="0" y="0"/>
          <a:chExt cx="0" cy="0"/>
        </a:xfrm>
      </p:grpSpPr>
      <p:sp>
        <p:nvSpPr>
          <p:cNvPr id="7" name="Symbol zastępczy zawartości 2"/>
          <p:cNvSpPr>
            <a:spLocks noGrp="1"/>
          </p:cNvSpPr>
          <p:nvPr>
            <p:ph sz="half" idx="1"/>
          </p:nvPr>
        </p:nvSpPr>
        <p:spPr>
          <a:xfrm>
            <a:off x="5148263" y="1628774"/>
            <a:ext cx="3311525" cy="4537075"/>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pic>
        <p:nvPicPr>
          <p:cNvPr id="8" name="Obraz 7" descr="logo_gemius.gif"/>
          <p:cNvPicPr>
            <a:picLocks noChangeAspect="1"/>
          </p:cNvPicPr>
          <p:nvPr userDrawn="1"/>
        </p:nvPicPr>
        <p:blipFill>
          <a:blip r:embed="rId2" cstate="print"/>
          <a:stretch>
            <a:fillRect/>
          </a:stretch>
        </p:blipFill>
        <p:spPr>
          <a:xfrm>
            <a:off x="7308850" y="188913"/>
            <a:ext cx="1530350" cy="407430"/>
          </a:xfrm>
          <a:prstGeom prst="rect">
            <a:avLst/>
          </a:prstGeom>
          <a:noFill/>
          <a:ln>
            <a:noFill/>
          </a:ln>
        </p:spPr>
      </p:pic>
      <p:sp>
        <p:nvSpPr>
          <p:cNvPr id="9" name="Symbol zastępczy stopki 4"/>
          <p:cNvSpPr>
            <a:spLocks noGrp="1"/>
          </p:cNvSpPr>
          <p:nvPr>
            <p:ph type="ftr" sz="quarter" idx="3"/>
          </p:nvPr>
        </p:nvSpPr>
        <p:spPr>
          <a:xfrm>
            <a:off x="853010" y="180287"/>
            <a:ext cx="6480175"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10" name="Symbol zastępczy tytułu 27"/>
          <p:cNvSpPr>
            <a:spLocks noGrp="1"/>
          </p:cNvSpPr>
          <p:nvPr>
            <p:ph type="title"/>
          </p:nvPr>
        </p:nvSpPr>
        <p:spPr>
          <a:xfrm>
            <a:off x="853010" y="491416"/>
            <a:ext cx="6480175"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6" name="Obraz 5" descr="advert.png"/>
          <p:cNvPicPr>
            <a:picLocks noChangeAspect="1"/>
          </p:cNvPicPr>
          <p:nvPr userDrawn="1"/>
        </p:nvPicPr>
        <p:blipFill>
          <a:blip r:embed="rId3" cstate="print"/>
          <a:stretch>
            <a:fillRect/>
          </a:stretch>
        </p:blipFill>
        <p:spPr>
          <a:xfrm>
            <a:off x="96385" y="2535730"/>
            <a:ext cx="262947" cy="241235"/>
          </a:xfrm>
          <a:prstGeom prst="rect">
            <a:avLst/>
          </a:prstGeom>
        </p:spPr>
      </p:pic>
      <p:pic>
        <p:nvPicPr>
          <p:cNvPr id="11" name="Obraz 10" descr="commerce.png"/>
          <p:cNvPicPr>
            <a:picLocks noChangeAspect="1"/>
          </p:cNvPicPr>
          <p:nvPr userDrawn="1"/>
        </p:nvPicPr>
        <p:blipFill>
          <a:blip r:embed="rId4" cstate="print"/>
          <a:stretch>
            <a:fillRect/>
          </a:stretch>
        </p:blipFill>
        <p:spPr>
          <a:xfrm>
            <a:off x="86164" y="3562289"/>
            <a:ext cx="239411" cy="229803"/>
          </a:xfrm>
          <a:prstGeom prst="rect">
            <a:avLst/>
          </a:prstGeom>
        </p:spPr>
      </p:pic>
      <p:pic>
        <p:nvPicPr>
          <p:cNvPr id="12" name="Obraz 11" descr="communication.png"/>
          <p:cNvPicPr>
            <a:picLocks noChangeAspect="1"/>
          </p:cNvPicPr>
          <p:nvPr userDrawn="1"/>
        </p:nvPicPr>
        <p:blipFill>
          <a:blip r:embed="rId5" cstate="print"/>
          <a:stretch>
            <a:fillRect/>
          </a:stretch>
        </p:blipFill>
        <p:spPr>
          <a:xfrm>
            <a:off x="113184" y="3070373"/>
            <a:ext cx="211473" cy="201751"/>
          </a:xfrm>
          <a:prstGeom prst="rect">
            <a:avLst/>
          </a:prstGeom>
        </p:spPr>
      </p:pic>
      <p:pic>
        <p:nvPicPr>
          <p:cNvPr id="13" name="Obraz 12" descr="connect.png"/>
          <p:cNvPicPr>
            <a:picLocks noChangeAspect="1"/>
          </p:cNvPicPr>
          <p:nvPr userDrawn="1"/>
        </p:nvPicPr>
        <p:blipFill>
          <a:blip r:embed="rId6" cstate="print"/>
          <a:stretch>
            <a:fillRect/>
          </a:stretch>
        </p:blipFill>
        <p:spPr>
          <a:xfrm>
            <a:off x="130444" y="4550890"/>
            <a:ext cx="179320" cy="178428"/>
          </a:xfrm>
          <a:prstGeom prst="rect">
            <a:avLst/>
          </a:prstGeom>
        </p:spPr>
      </p:pic>
      <p:pic>
        <p:nvPicPr>
          <p:cNvPr id="14" name="Obraz 13" descr="construction.png"/>
          <p:cNvPicPr>
            <a:picLocks noChangeAspect="1"/>
          </p:cNvPicPr>
          <p:nvPr userDrawn="1"/>
        </p:nvPicPr>
        <p:blipFill>
          <a:blip r:embed="rId7" cstate="print"/>
          <a:stretch>
            <a:fillRect/>
          </a:stretch>
        </p:blipFill>
        <p:spPr>
          <a:xfrm>
            <a:off x="108641" y="4041827"/>
            <a:ext cx="216359" cy="223119"/>
          </a:xfrm>
          <a:prstGeom prst="rect">
            <a:avLst/>
          </a:prstGeom>
        </p:spPr>
      </p:pic>
      <p:pic>
        <p:nvPicPr>
          <p:cNvPr id="15" name="Obraz 14" descr="content.png"/>
          <p:cNvPicPr>
            <a:picLocks noChangeAspect="1"/>
          </p:cNvPicPr>
          <p:nvPr userDrawn="1"/>
        </p:nvPicPr>
        <p:blipFill>
          <a:blip r:embed="rId8" cstate="print"/>
          <a:stretch>
            <a:fillRect/>
          </a:stretch>
        </p:blipFill>
        <p:spPr>
          <a:xfrm>
            <a:off x="120296" y="5024733"/>
            <a:ext cx="208617" cy="205849"/>
          </a:xfrm>
          <a:prstGeom prst="rect">
            <a:avLst/>
          </a:prstGeom>
        </p:spPr>
      </p:pic>
      <p:pic>
        <p:nvPicPr>
          <p:cNvPr id="16" name="Obraz 15" descr="design.png"/>
          <p:cNvPicPr>
            <a:picLocks noChangeAspect="1"/>
          </p:cNvPicPr>
          <p:nvPr userDrawn="1"/>
        </p:nvPicPr>
        <p:blipFill>
          <a:blip r:embed="rId9" cstate="print"/>
          <a:stretch>
            <a:fillRect/>
          </a:stretch>
        </p:blipFill>
        <p:spPr>
          <a:xfrm>
            <a:off x="131073" y="5519631"/>
            <a:ext cx="191656" cy="205216"/>
          </a:xfrm>
          <a:prstGeom prst="rect">
            <a:avLst/>
          </a:prstGeom>
        </p:spPr>
      </p:pic>
      <p:pic>
        <p:nvPicPr>
          <p:cNvPr id="17" name="Obraz 16" descr="social m.png"/>
          <p:cNvPicPr>
            <a:picLocks noChangeAspect="1"/>
          </p:cNvPicPr>
          <p:nvPr userDrawn="1"/>
        </p:nvPicPr>
        <p:blipFill>
          <a:blip r:embed="rId10" cstate="print"/>
          <a:stretch>
            <a:fillRect/>
          </a:stretch>
        </p:blipFill>
        <p:spPr>
          <a:xfrm>
            <a:off x="78976" y="2012965"/>
            <a:ext cx="251638" cy="246185"/>
          </a:xfrm>
          <a:prstGeom prst="rect">
            <a:avLst/>
          </a:prstGeom>
        </p:spPr>
      </p:pic>
    </p:spTree>
    <p:extLst>
      <p:ext uri="{BB962C8B-B14F-4D97-AF65-F5344CB8AC3E}">
        <p14:creationId xmlns:p14="http://schemas.microsoft.com/office/powerpoint/2010/main" xmlns="" val="2457957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979613" y="1628775"/>
            <a:ext cx="64801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dirty="0" smtClean="0"/>
              <a:t>Kliknij, aby edytować style wzorca tekstu</a:t>
            </a:r>
          </a:p>
        </p:txBody>
      </p:sp>
      <p:sp>
        <p:nvSpPr>
          <p:cNvPr id="8" name="Symbol zastępczy stopki 4"/>
          <p:cNvSpPr>
            <a:spLocks noGrp="1"/>
          </p:cNvSpPr>
          <p:nvPr>
            <p:ph type="ftr" sz="quarter" idx="3"/>
          </p:nvPr>
        </p:nvSpPr>
        <p:spPr>
          <a:xfrm>
            <a:off x="853010" y="180287"/>
            <a:ext cx="6480175"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853010" y="491416"/>
            <a:ext cx="6480175"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spTree>
    <p:extLst>
      <p:ext uri="{BB962C8B-B14F-4D97-AF65-F5344CB8AC3E}">
        <p14:creationId xmlns:p14="http://schemas.microsoft.com/office/powerpoint/2010/main" xmlns="" val="2299323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979612" y="1628775"/>
            <a:ext cx="3024187" cy="4497388"/>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7" name="Symbol zastępczy zawartości 2"/>
          <p:cNvSpPr>
            <a:spLocks noGrp="1"/>
          </p:cNvSpPr>
          <p:nvPr>
            <p:ph sz="half" idx="12"/>
          </p:nvPr>
        </p:nvSpPr>
        <p:spPr>
          <a:xfrm>
            <a:off x="5435601" y="1628775"/>
            <a:ext cx="3024187" cy="4497388"/>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10" name="Symbol zastępczy stopki 4"/>
          <p:cNvSpPr>
            <a:spLocks noGrp="1"/>
          </p:cNvSpPr>
          <p:nvPr>
            <p:ph type="ftr" sz="quarter" idx="3"/>
          </p:nvPr>
        </p:nvSpPr>
        <p:spPr>
          <a:xfrm>
            <a:off x="853010" y="180287"/>
            <a:ext cx="6480175"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11" name="Symbol zastępczy tytułu 27"/>
          <p:cNvSpPr>
            <a:spLocks noGrp="1"/>
          </p:cNvSpPr>
          <p:nvPr>
            <p:ph type="title"/>
          </p:nvPr>
        </p:nvSpPr>
        <p:spPr>
          <a:xfrm>
            <a:off x="853010" y="491416"/>
            <a:ext cx="6480175"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spTree>
    <p:extLst>
      <p:ext uri="{BB962C8B-B14F-4D97-AF65-F5344CB8AC3E}">
        <p14:creationId xmlns:p14="http://schemas.microsoft.com/office/powerpoint/2010/main" xmlns="" val="9188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lajd tytułowy">
    <p:spTree>
      <p:nvGrpSpPr>
        <p:cNvPr id="1" name=""/>
        <p:cNvGrpSpPr/>
        <p:nvPr/>
      </p:nvGrpSpPr>
      <p:grpSpPr>
        <a:xfrm>
          <a:off x="0" y="0"/>
          <a:ext cx="0" cy="0"/>
          <a:chOff x="0" y="0"/>
          <a:chExt cx="0" cy="0"/>
        </a:xfrm>
      </p:grpSpPr>
      <p:pic>
        <p:nvPicPr>
          <p:cNvPr id="17" name="Obraz 16" descr="Logos to the background.png"/>
          <p:cNvPicPr>
            <a:picLocks noChangeAspect="1"/>
          </p:cNvPicPr>
          <p:nvPr userDrawn="1"/>
        </p:nvPicPr>
        <p:blipFill>
          <a:blip r:embed="rId2" cstate="print"/>
          <a:stretch>
            <a:fillRect/>
          </a:stretch>
        </p:blipFill>
        <p:spPr>
          <a:xfrm>
            <a:off x="0" y="3429000"/>
            <a:ext cx="9144000" cy="3089078"/>
          </a:xfrm>
          <a:prstGeom prst="rect">
            <a:avLst/>
          </a:prstGeom>
        </p:spPr>
      </p:pic>
      <p:pic>
        <p:nvPicPr>
          <p:cNvPr id="8" name="Obraz 7" descr="logo_big_transparent.png"/>
          <p:cNvPicPr>
            <a:picLocks noChangeAspect="1"/>
          </p:cNvPicPr>
          <p:nvPr userDrawn="1"/>
        </p:nvPicPr>
        <p:blipFill>
          <a:blip r:embed="rId3" cstate="screen"/>
          <a:stretch>
            <a:fillRect/>
          </a:stretch>
        </p:blipFill>
        <p:spPr>
          <a:xfrm>
            <a:off x="6173021" y="620713"/>
            <a:ext cx="2215329" cy="473506"/>
          </a:xfrm>
          <a:prstGeom prst="rect">
            <a:avLst/>
          </a:prstGeom>
        </p:spPr>
      </p:pic>
      <p:sp>
        <p:nvSpPr>
          <p:cNvPr id="10" name="Symbol zastępczy stopki 5"/>
          <p:cNvSpPr txBox="1">
            <a:spLocks/>
          </p:cNvSpPr>
          <p:nvPr userDrawn="1"/>
        </p:nvSpPr>
        <p:spPr>
          <a:xfrm>
            <a:off x="5643570" y="6246854"/>
            <a:ext cx="2816218" cy="311130"/>
          </a:xfrm>
          <a:prstGeom prst="rect">
            <a:avLst/>
          </a:prstGeom>
        </p:spPr>
        <p:txBody>
          <a:bodyPr vert="horz" lIns="91440" tIns="45720" rIns="91440" bIns="45720" rtlCol="0" anchor="t"/>
          <a:lstStyle>
            <a:lvl1pPr algn="r">
              <a:defRPr>
                <a:solidFill>
                  <a:schemeClr val="bg1">
                    <a:lumMod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14" name="Prostokąt 13"/>
          <p:cNvSpPr/>
          <p:nvPr userDrawn="1"/>
        </p:nvSpPr>
        <p:spPr>
          <a:xfrm>
            <a:off x="0" y="3249749"/>
            <a:ext cx="9144000" cy="13681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85000"/>
                </a:schemeClr>
              </a:solidFill>
            </a:endParaRPr>
          </a:p>
        </p:txBody>
      </p:sp>
      <p:sp>
        <p:nvSpPr>
          <p:cNvPr id="13" name="Prostokąt 12"/>
          <p:cNvSpPr/>
          <p:nvPr userDrawn="1"/>
        </p:nvSpPr>
        <p:spPr>
          <a:xfrm>
            <a:off x="0" y="5214950"/>
            <a:ext cx="9144000" cy="221455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85000"/>
                </a:schemeClr>
              </a:solidFill>
            </a:endParaRPr>
          </a:p>
        </p:txBody>
      </p:sp>
      <p:sp>
        <p:nvSpPr>
          <p:cNvPr id="9" name="Prostokąt 8"/>
          <p:cNvSpPr/>
          <p:nvPr userDrawn="1"/>
        </p:nvSpPr>
        <p:spPr>
          <a:xfrm>
            <a:off x="611560" y="620713"/>
            <a:ext cx="2603118" cy="5113337"/>
          </a:xfrm>
          <a:prstGeom prst="rect">
            <a:avLst/>
          </a:prstGeom>
          <a:solidFill>
            <a:srgbClr val="232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p:cNvSpPr/>
          <p:nvPr userDrawn="1"/>
        </p:nvSpPr>
        <p:spPr>
          <a:xfrm>
            <a:off x="611560" y="764704"/>
            <a:ext cx="2603118" cy="49693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Tytuł 2"/>
          <p:cNvSpPr>
            <a:spLocks noGrp="1"/>
          </p:cNvSpPr>
          <p:nvPr userDrawn="1">
            <p:ph type="ctrTitle"/>
          </p:nvPr>
        </p:nvSpPr>
        <p:spPr>
          <a:xfrm>
            <a:off x="827957" y="908720"/>
            <a:ext cx="2160239" cy="2448272"/>
          </a:xfrm>
        </p:spPr>
        <p:txBody>
          <a:bodyPr>
            <a:normAutofit/>
          </a:bodyPr>
          <a:lstStyle/>
          <a:p>
            <a:r>
              <a:rPr lang="en-US" sz="2800" dirty="0" smtClean="0">
                <a:solidFill>
                  <a:schemeClr val="bg1"/>
                </a:solidFill>
              </a:rPr>
              <a:t>Do You CEE? </a:t>
            </a:r>
            <a:r>
              <a:rPr lang="pl-PL" dirty="0" smtClean="0">
                <a:solidFill>
                  <a:schemeClr val="bg1"/>
                </a:solidFill>
              </a:rPr>
              <a:t/>
            </a:r>
            <a:br>
              <a:rPr lang="pl-PL" dirty="0" smtClean="0">
                <a:solidFill>
                  <a:schemeClr val="bg1"/>
                </a:solidFill>
              </a:rPr>
            </a:br>
            <a:r>
              <a:rPr lang="en-US" sz="2000" b="0" dirty="0" smtClean="0">
                <a:solidFill>
                  <a:schemeClr val="bg1"/>
                </a:solidFill>
              </a:rPr>
              <a:t>The internet and online advertising market in Central and Eastern Europe</a:t>
            </a:r>
            <a:r>
              <a:rPr lang="en-GB" sz="1800" b="0" dirty="0" smtClean="0">
                <a:solidFill>
                  <a:schemeClr val="bg1"/>
                </a:solidFill>
              </a:rPr>
              <a:t>.</a:t>
            </a:r>
            <a:r>
              <a:rPr lang="en-GB" dirty="0" smtClean="0">
                <a:solidFill>
                  <a:schemeClr val="bg1"/>
                </a:solidFill>
              </a:rPr>
              <a:t/>
            </a:r>
            <a:br>
              <a:rPr lang="en-GB" dirty="0" smtClean="0">
                <a:solidFill>
                  <a:schemeClr val="bg1"/>
                </a:solidFill>
              </a:rPr>
            </a:br>
            <a:endParaRPr lang="pl-PL" dirty="0">
              <a:solidFill>
                <a:schemeClr val="bg1"/>
              </a:solidFill>
            </a:endParaRPr>
          </a:p>
        </p:txBody>
      </p:sp>
      <p:sp>
        <p:nvSpPr>
          <p:cNvPr id="16" name="Podtytuł 4"/>
          <p:cNvSpPr>
            <a:spLocks noGrp="1"/>
          </p:cNvSpPr>
          <p:nvPr userDrawn="1">
            <p:ph type="subTitle" idx="1"/>
          </p:nvPr>
        </p:nvSpPr>
        <p:spPr>
          <a:xfrm>
            <a:off x="827584" y="5229200"/>
            <a:ext cx="1800200" cy="288752"/>
          </a:xfrm>
        </p:spPr>
        <p:txBody>
          <a:bodyPr/>
          <a:lstStyle/>
          <a:p>
            <a:r>
              <a:rPr lang="pl-PL" sz="1400" b="1" dirty="0" smtClean="0">
                <a:solidFill>
                  <a:schemeClr val="bg1">
                    <a:lumMod val="75000"/>
                  </a:schemeClr>
                </a:solidFill>
              </a:rPr>
              <a:t>MARTA KLEPKA</a:t>
            </a:r>
            <a:endParaRPr lang="pl-PL" sz="1400" b="1" dirty="0">
              <a:solidFill>
                <a:schemeClr val="bg1">
                  <a:lumMod val="75000"/>
                </a:schemeClr>
              </a:solidFill>
            </a:endParaRPr>
          </a:p>
        </p:txBody>
      </p:sp>
      <p:sp>
        <p:nvSpPr>
          <p:cNvPr id="18" name="Prostokąt 17"/>
          <p:cNvSpPr/>
          <p:nvPr userDrawn="1"/>
        </p:nvSpPr>
        <p:spPr>
          <a:xfrm>
            <a:off x="0" y="620713"/>
            <a:ext cx="251520" cy="51133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979612" y="1628775"/>
            <a:ext cx="3024187" cy="5461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smtClean="0"/>
              <a:t>Kliknij, aby edytować style wzorca tekstu</a:t>
            </a:r>
          </a:p>
        </p:txBody>
      </p:sp>
      <p:sp>
        <p:nvSpPr>
          <p:cNvPr id="10" name="Symbol zastępczy zawartości 2"/>
          <p:cNvSpPr>
            <a:spLocks noGrp="1"/>
          </p:cNvSpPr>
          <p:nvPr>
            <p:ph idx="12"/>
          </p:nvPr>
        </p:nvSpPr>
        <p:spPr>
          <a:xfrm>
            <a:off x="1979613" y="2214554"/>
            <a:ext cx="3024187" cy="3951296"/>
          </a:xfrm>
        </p:spPr>
        <p:txBody>
          <a:bodyPr/>
          <a:lstStyle/>
          <a:p>
            <a:pPr lvl="0"/>
            <a:r>
              <a:rPr lang="pl-PL" dirty="0" smtClean="0"/>
              <a:t>Kliknij, aby edytować style wzorca tekstu</a:t>
            </a:r>
          </a:p>
          <a:p>
            <a:pPr lvl="1"/>
            <a:r>
              <a:rPr lang="pl-PL" dirty="0" smtClean="0"/>
              <a:t>Drugi poziom</a:t>
            </a:r>
          </a:p>
          <a:p>
            <a:pPr lvl="2"/>
            <a:r>
              <a:rPr lang="pl-PL" dirty="0" smtClean="0"/>
              <a:t>Czwarty poziom</a:t>
            </a:r>
          </a:p>
          <a:p>
            <a:pPr lvl="3"/>
            <a:r>
              <a:rPr lang="pl-PL" dirty="0" smtClean="0"/>
              <a:t>Piąty poziom</a:t>
            </a:r>
            <a:endParaRPr lang="pl-PL" dirty="0"/>
          </a:p>
        </p:txBody>
      </p:sp>
      <p:sp>
        <p:nvSpPr>
          <p:cNvPr id="9" name="Symbol zastępczy tekstu 2"/>
          <p:cNvSpPr>
            <a:spLocks noGrp="1"/>
          </p:cNvSpPr>
          <p:nvPr>
            <p:ph type="body" idx="13"/>
          </p:nvPr>
        </p:nvSpPr>
        <p:spPr>
          <a:xfrm>
            <a:off x="5435601" y="1628775"/>
            <a:ext cx="3024187" cy="5461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smtClean="0"/>
              <a:t>Kliknij, aby edytować style wzorca tekstu</a:t>
            </a:r>
          </a:p>
        </p:txBody>
      </p:sp>
      <p:sp>
        <p:nvSpPr>
          <p:cNvPr id="12" name="Symbol zastępczy zawartości 2"/>
          <p:cNvSpPr>
            <a:spLocks noGrp="1"/>
          </p:cNvSpPr>
          <p:nvPr>
            <p:ph idx="14"/>
          </p:nvPr>
        </p:nvSpPr>
        <p:spPr>
          <a:xfrm>
            <a:off x="5435602" y="2214554"/>
            <a:ext cx="3024187" cy="3951296"/>
          </a:xfrm>
        </p:spPr>
        <p:txBody>
          <a:bodyPr/>
          <a:lstStyle/>
          <a:p>
            <a:pPr lvl="0"/>
            <a:r>
              <a:rPr lang="pl-PL" dirty="0" smtClean="0"/>
              <a:t>Kliknij, aby edytować style wzorca tekstu</a:t>
            </a:r>
          </a:p>
          <a:p>
            <a:pPr lvl="1"/>
            <a:r>
              <a:rPr lang="pl-PL" dirty="0" smtClean="0"/>
              <a:t>Drugi poziom</a:t>
            </a:r>
          </a:p>
          <a:p>
            <a:pPr lvl="2"/>
            <a:r>
              <a:rPr lang="pl-PL" dirty="0" smtClean="0"/>
              <a:t>Czwarty poziom</a:t>
            </a:r>
          </a:p>
          <a:p>
            <a:pPr lvl="3"/>
            <a:r>
              <a:rPr lang="pl-PL" dirty="0" smtClean="0"/>
              <a:t>Piąty poziom</a:t>
            </a:r>
            <a:endParaRPr lang="pl-PL" dirty="0"/>
          </a:p>
        </p:txBody>
      </p:sp>
      <p:sp>
        <p:nvSpPr>
          <p:cNvPr id="14" name="Symbol zastępczy stopki 4"/>
          <p:cNvSpPr>
            <a:spLocks noGrp="1"/>
          </p:cNvSpPr>
          <p:nvPr>
            <p:ph type="ftr" sz="quarter" idx="3"/>
          </p:nvPr>
        </p:nvSpPr>
        <p:spPr>
          <a:xfrm>
            <a:off x="853010" y="180287"/>
            <a:ext cx="6480175"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15" name="Symbol zastępczy tytułu 27"/>
          <p:cNvSpPr>
            <a:spLocks noGrp="1"/>
          </p:cNvSpPr>
          <p:nvPr>
            <p:ph type="title"/>
          </p:nvPr>
        </p:nvSpPr>
        <p:spPr>
          <a:xfrm>
            <a:off x="853010" y="491416"/>
            <a:ext cx="6480175"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spTree>
    <p:extLst>
      <p:ext uri="{BB962C8B-B14F-4D97-AF65-F5344CB8AC3E}">
        <p14:creationId xmlns:p14="http://schemas.microsoft.com/office/powerpoint/2010/main" xmlns="" val="863213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sty slajd">
    <p:spTree>
      <p:nvGrpSpPr>
        <p:cNvPr id="1" name=""/>
        <p:cNvGrpSpPr/>
        <p:nvPr/>
      </p:nvGrpSpPr>
      <p:grpSpPr>
        <a:xfrm>
          <a:off x="0" y="0"/>
          <a:ext cx="0" cy="0"/>
          <a:chOff x="0" y="0"/>
          <a:chExt cx="0" cy="0"/>
        </a:xfrm>
      </p:grpSpPr>
      <p:sp>
        <p:nvSpPr>
          <p:cNvPr id="7" name="Symbol zastępczy stopki 4"/>
          <p:cNvSpPr>
            <a:spLocks noGrp="1"/>
          </p:cNvSpPr>
          <p:nvPr>
            <p:ph type="ftr" sz="quarter" idx="3"/>
          </p:nvPr>
        </p:nvSpPr>
        <p:spPr>
          <a:xfrm>
            <a:off x="853010" y="180287"/>
            <a:ext cx="6480175"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9" name="Symbol zastępczy tytułu 27"/>
          <p:cNvSpPr>
            <a:spLocks noGrp="1"/>
          </p:cNvSpPr>
          <p:nvPr>
            <p:ph type="title"/>
          </p:nvPr>
        </p:nvSpPr>
        <p:spPr>
          <a:xfrm>
            <a:off x="853010" y="491416"/>
            <a:ext cx="6480175"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spTree>
    <p:extLst>
      <p:ext uri="{BB962C8B-B14F-4D97-AF65-F5344CB8AC3E}">
        <p14:creationId xmlns:p14="http://schemas.microsoft.com/office/powerpoint/2010/main" xmlns="" val="810115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is treści">
    <p:spTree>
      <p:nvGrpSpPr>
        <p:cNvPr id="1" name=""/>
        <p:cNvGrpSpPr/>
        <p:nvPr/>
      </p:nvGrpSpPr>
      <p:grpSpPr>
        <a:xfrm>
          <a:off x="0" y="0"/>
          <a:ext cx="0" cy="0"/>
          <a:chOff x="0" y="0"/>
          <a:chExt cx="0" cy="0"/>
        </a:xfrm>
      </p:grpSpPr>
      <p:sp>
        <p:nvSpPr>
          <p:cNvPr id="4" name="Symbol zastępczy stopki 4"/>
          <p:cNvSpPr>
            <a:spLocks noGrp="1"/>
          </p:cNvSpPr>
          <p:nvPr>
            <p:ph type="ftr" sz="quarter" idx="3"/>
          </p:nvPr>
        </p:nvSpPr>
        <p:spPr>
          <a:xfrm>
            <a:off x="853010" y="180287"/>
            <a:ext cx="6480175"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6" name="Symbol zastępczy tytułu 27"/>
          <p:cNvSpPr>
            <a:spLocks noGrp="1"/>
          </p:cNvSpPr>
          <p:nvPr>
            <p:ph type="title"/>
          </p:nvPr>
        </p:nvSpPr>
        <p:spPr>
          <a:xfrm>
            <a:off x="853010" y="491416"/>
            <a:ext cx="6480175"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spTree>
    <p:extLst>
      <p:ext uri="{BB962C8B-B14F-4D97-AF65-F5344CB8AC3E}">
        <p14:creationId xmlns:p14="http://schemas.microsoft.com/office/powerpoint/2010/main" xmlns="" val="1660749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7" name="Symbol zastępczy zawartości 2"/>
          <p:cNvSpPr>
            <a:spLocks noGrp="1"/>
          </p:cNvSpPr>
          <p:nvPr>
            <p:ph sz="half" idx="1"/>
          </p:nvPr>
        </p:nvSpPr>
        <p:spPr>
          <a:xfrm>
            <a:off x="1979612" y="1628775"/>
            <a:ext cx="3024187" cy="4497388"/>
          </a:xfrm>
        </p:spPr>
        <p:txBody>
          <a:bodyPr>
            <a:normAutofit/>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9" name="Symbol zastępczy stopki 4"/>
          <p:cNvSpPr>
            <a:spLocks noGrp="1"/>
          </p:cNvSpPr>
          <p:nvPr>
            <p:ph type="ftr" sz="quarter" idx="3"/>
          </p:nvPr>
        </p:nvSpPr>
        <p:spPr>
          <a:xfrm>
            <a:off x="853010" y="180287"/>
            <a:ext cx="6480175"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10" name="Symbol zastępczy tytułu 27"/>
          <p:cNvSpPr>
            <a:spLocks noGrp="1"/>
          </p:cNvSpPr>
          <p:nvPr>
            <p:ph type="title"/>
          </p:nvPr>
        </p:nvSpPr>
        <p:spPr>
          <a:xfrm>
            <a:off x="853010" y="491416"/>
            <a:ext cx="6480175"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spTree>
    <p:extLst>
      <p:ext uri="{BB962C8B-B14F-4D97-AF65-F5344CB8AC3E}">
        <p14:creationId xmlns:p14="http://schemas.microsoft.com/office/powerpoint/2010/main" xmlns="" val="2247780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Zawartość z podpisem">
    <p:spTree>
      <p:nvGrpSpPr>
        <p:cNvPr id="1" name=""/>
        <p:cNvGrpSpPr/>
        <p:nvPr/>
      </p:nvGrpSpPr>
      <p:grpSpPr>
        <a:xfrm>
          <a:off x="0" y="0"/>
          <a:ext cx="0" cy="0"/>
          <a:chOff x="0" y="0"/>
          <a:chExt cx="0" cy="0"/>
        </a:xfrm>
      </p:grpSpPr>
      <p:sp>
        <p:nvSpPr>
          <p:cNvPr id="8" name="Symbol zastępczy zawartości 2"/>
          <p:cNvSpPr>
            <a:spLocks noGrp="1"/>
          </p:cNvSpPr>
          <p:nvPr>
            <p:ph idx="12"/>
          </p:nvPr>
        </p:nvSpPr>
        <p:spPr>
          <a:xfrm>
            <a:off x="1979613" y="1628774"/>
            <a:ext cx="3024187" cy="4537076"/>
          </a:xfrm>
        </p:spPr>
        <p:txBody>
          <a:bodyPr/>
          <a:lstStyle>
            <a:lvl3pPr>
              <a:defRPr/>
            </a:lvl3pPr>
            <a:lvl4pPr>
              <a:defRPr/>
            </a:lvl4pPr>
            <a:lvl5pP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Piąty poziom</a:t>
            </a:r>
          </a:p>
          <a:p>
            <a:pPr lvl="4"/>
            <a:r>
              <a:rPr lang="pl-PL" dirty="0" smtClean="0"/>
              <a:t>Piaty poziom</a:t>
            </a:r>
            <a:endParaRPr lang="pl-PL" dirty="0"/>
          </a:p>
        </p:txBody>
      </p:sp>
      <p:sp>
        <p:nvSpPr>
          <p:cNvPr id="7" name="Symbol zastępczy zawartości 2"/>
          <p:cNvSpPr>
            <a:spLocks noGrp="1"/>
          </p:cNvSpPr>
          <p:nvPr>
            <p:ph idx="13"/>
          </p:nvPr>
        </p:nvSpPr>
        <p:spPr>
          <a:xfrm>
            <a:off x="5435601" y="1628775"/>
            <a:ext cx="3024187" cy="4537076"/>
          </a:xfrm>
        </p:spPr>
        <p:txBody>
          <a:bodyPr/>
          <a:lstStyle>
            <a:lvl3pPr>
              <a:defRPr/>
            </a:lvl3pPr>
            <a:lvl4pPr>
              <a:defRPr/>
            </a:lvl4pPr>
            <a:lvl5pPr>
              <a:defRPr/>
            </a:lvl5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Piąty poziom</a:t>
            </a:r>
          </a:p>
          <a:p>
            <a:pPr lvl="4"/>
            <a:r>
              <a:rPr lang="pl-PL" dirty="0" smtClean="0"/>
              <a:t>Piaty poziom</a:t>
            </a:r>
            <a:endParaRPr lang="pl-PL" dirty="0"/>
          </a:p>
        </p:txBody>
      </p:sp>
      <p:sp>
        <p:nvSpPr>
          <p:cNvPr id="11" name="Symbol zastępczy stopki 4"/>
          <p:cNvSpPr>
            <a:spLocks noGrp="1"/>
          </p:cNvSpPr>
          <p:nvPr>
            <p:ph type="ftr" sz="quarter" idx="3"/>
          </p:nvPr>
        </p:nvSpPr>
        <p:spPr>
          <a:xfrm>
            <a:off x="853010" y="180287"/>
            <a:ext cx="6480175"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12" name="Symbol zastępczy tytułu 27"/>
          <p:cNvSpPr>
            <a:spLocks noGrp="1"/>
          </p:cNvSpPr>
          <p:nvPr>
            <p:ph type="title"/>
          </p:nvPr>
        </p:nvSpPr>
        <p:spPr>
          <a:xfrm>
            <a:off x="853010" y="491416"/>
            <a:ext cx="6480175"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spTree>
    <p:extLst>
      <p:ext uri="{BB962C8B-B14F-4D97-AF65-F5344CB8AC3E}">
        <p14:creationId xmlns:p14="http://schemas.microsoft.com/office/powerpoint/2010/main" xmlns="" val="25086321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braz z podpisem">
    <p:spTree>
      <p:nvGrpSpPr>
        <p:cNvPr id="1" name=""/>
        <p:cNvGrpSpPr/>
        <p:nvPr/>
      </p:nvGrpSpPr>
      <p:grpSpPr>
        <a:xfrm>
          <a:off x="0" y="0"/>
          <a:ext cx="0" cy="0"/>
          <a:chOff x="0" y="0"/>
          <a:chExt cx="0" cy="0"/>
        </a:xfrm>
      </p:grpSpPr>
      <p:sp>
        <p:nvSpPr>
          <p:cNvPr id="3" name="Symbol zastępczy obrazu 2"/>
          <p:cNvSpPr>
            <a:spLocks noGrp="1"/>
          </p:cNvSpPr>
          <p:nvPr>
            <p:ph type="pic" idx="1"/>
          </p:nvPr>
        </p:nvSpPr>
        <p:spPr>
          <a:xfrm>
            <a:off x="1979613" y="1628775"/>
            <a:ext cx="64801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979612" y="5143512"/>
            <a:ext cx="6480175" cy="10223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dirty="0" smtClean="0"/>
              <a:t>Kliknij, aby edytować style wzorca tekstu</a:t>
            </a:r>
          </a:p>
        </p:txBody>
      </p:sp>
      <p:sp>
        <p:nvSpPr>
          <p:cNvPr id="9" name="Symbol zastępczy stopki 4"/>
          <p:cNvSpPr>
            <a:spLocks noGrp="1"/>
          </p:cNvSpPr>
          <p:nvPr>
            <p:ph type="ftr" sz="quarter" idx="3"/>
          </p:nvPr>
        </p:nvSpPr>
        <p:spPr>
          <a:xfrm>
            <a:off x="853010" y="180287"/>
            <a:ext cx="6480175"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10" name="Symbol zastępczy tytułu 27"/>
          <p:cNvSpPr>
            <a:spLocks noGrp="1"/>
          </p:cNvSpPr>
          <p:nvPr>
            <p:ph type="title"/>
          </p:nvPr>
        </p:nvSpPr>
        <p:spPr>
          <a:xfrm>
            <a:off x="853010" y="491416"/>
            <a:ext cx="6480175"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spTree>
    <p:extLst>
      <p:ext uri="{BB962C8B-B14F-4D97-AF65-F5344CB8AC3E}">
        <p14:creationId xmlns:p14="http://schemas.microsoft.com/office/powerpoint/2010/main" xmlns="" val="96041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Przekładka">
    <p:spTree>
      <p:nvGrpSpPr>
        <p:cNvPr id="1" name=""/>
        <p:cNvGrpSpPr/>
        <p:nvPr/>
      </p:nvGrpSpPr>
      <p:grpSpPr>
        <a:xfrm>
          <a:off x="0" y="0"/>
          <a:ext cx="0" cy="0"/>
          <a:chOff x="0" y="0"/>
          <a:chExt cx="0" cy="0"/>
        </a:xfrm>
      </p:grpSpPr>
      <p:sp>
        <p:nvSpPr>
          <p:cNvPr id="7" name="Prostokąt 6"/>
          <p:cNvSpPr/>
          <p:nvPr userDrawn="1"/>
        </p:nvSpPr>
        <p:spPr>
          <a:xfrm>
            <a:off x="-1" y="-24"/>
            <a:ext cx="9143999"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4" name="Prostokąt 43"/>
          <p:cNvSpPr/>
          <p:nvPr userDrawn="1"/>
        </p:nvSpPr>
        <p:spPr>
          <a:xfrm flipH="1">
            <a:off x="227011" y="4327451"/>
            <a:ext cx="7164387" cy="53163"/>
          </a:xfrm>
          <a:prstGeom prst="rect">
            <a:avLst/>
          </a:prstGeom>
          <a:gradFill flip="none" rotWithShape="1">
            <a:gsLst>
              <a:gs pos="0">
                <a:schemeClr val="tx2">
                  <a:lumMod val="75000"/>
                </a:schemeClr>
              </a:gs>
              <a:gs pos="50000">
                <a:schemeClr val="tx2">
                  <a:lumMod val="75000"/>
                </a:schemeClr>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5" name="Obraz 34" descr="baner_ppt clear3.png"/>
          <p:cNvPicPr>
            <a:picLocks noChangeAspect="1"/>
          </p:cNvPicPr>
          <p:nvPr userDrawn="1"/>
        </p:nvPicPr>
        <p:blipFill>
          <a:blip r:embed="rId2" cstate="print"/>
          <a:srcRect l="4398" r="30388" b="4301"/>
          <a:stretch>
            <a:fillRect/>
          </a:stretch>
        </p:blipFill>
        <p:spPr>
          <a:xfrm>
            <a:off x="0" y="3896980"/>
            <a:ext cx="9144000" cy="2961020"/>
          </a:xfrm>
          <a:prstGeom prst="rect">
            <a:avLst/>
          </a:prstGeom>
        </p:spPr>
      </p:pic>
      <p:pic>
        <p:nvPicPr>
          <p:cNvPr id="11" name="Obraz 10" descr="transp. for dark.png"/>
          <p:cNvPicPr>
            <a:picLocks noChangeAspect="1"/>
          </p:cNvPicPr>
          <p:nvPr userDrawn="1"/>
        </p:nvPicPr>
        <p:blipFill>
          <a:blip r:embed="rId3" cstate="print"/>
          <a:stretch>
            <a:fillRect/>
          </a:stretch>
        </p:blipFill>
        <p:spPr>
          <a:xfrm>
            <a:off x="6497194" y="5399685"/>
            <a:ext cx="2322956" cy="815193"/>
          </a:xfrm>
          <a:prstGeom prst="rect">
            <a:avLst/>
          </a:prstGeom>
        </p:spPr>
      </p:pic>
      <p:sp>
        <p:nvSpPr>
          <p:cNvPr id="14" name="pole tekstowe 13"/>
          <p:cNvSpPr txBox="1"/>
          <p:nvPr userDrawn="1"/>
        </p:nvSpPr>
        <p:spPr>
          <a:xfrm>
            <a:off x="411666" y="4440486"/>
            <a:ext cx="1023924" cy="200055"/>
          </a:xfrm>
          <a:prstGeom prst="rect">
            <a:avLst/>
          </a:prstGeom>
          <a:noFill/>
        </p:spPr>
        <p:txBody>
          <a:bodyPr wrap="square" rtlCol="0">
            <a:spAutoFit/>
          </a:bodyPr>
          <a:lstStyle/>
          <a:p>
            <a:r>
              <a:rPr lang="pl-PL" sz="700" b="1" kern="1400" spc="120" dirty="0" smtClean="0">
                <a:solidFill>
                  <a:srgbClr val="383838"/>
                </a:solidFill>
              </a:rPr>
              <a:t>01000101  0101</a:t>
            </a:r>
            <a:endParaRPr lang="pl-PL" sz="700" b="1" kern="1400" spc="120" dirty="0">
              <a:solidFill>
                <a:srgbClr val="383838"/>
              </a:solidFill>
            </a:endParaRPr>
          </a:p>
        </p:txBody>
      </p:sp>
      <p:sp>
        <p:nvSpPr>
          <p:cNvPr id="15" name="pole tekstowe 14"/>
          <p:cNvSpPr txBox="1"/>
          <p:nvPr userDrawn="1"/>
        </p:nvSpPr>
        <p:spPr>
          <a:xfrm>
            <a:off x="452287" y="4000744"/>
            <a:ext cx="1143009" cy="184666"/>
          </a:xfrm>
          <a:prstGeom prst="rect">
            <a:avLst/>
          </a:prstGeom>
          <a:noFill/>
        </p:spPr>
        <p:txBody>
          <a:bodyPr wrap="square" rtlCol="0">
            <a:spAutoFit/>
          </a:bodyPr>
          <a:lstStyle/>
          <a:p>
            <a:r>
              <a:rPr lang="pl-PL" sz="500" b="1" kern="1400" spc="120" dirty="0" smtClean="0">
                <a:solidFill>
                  <a:prstClr val="black">
                    <a:lumMod val="75000"/>
                    <a:lumOff val="25000"/>
                  </a:prstClr>
                </a:solidFill>
              </a:rPr>
              <a:t>0101</a:t>
            </a:r>
            <a:r>
              <a:rPr lang="pl-PL" sz="600" b="1" kern="1400" spc="120" dirty="0" smtClean="0">
                <a:solidFill>
                  <a:srgbClr val="383838"/>
                </a:solidFill>
              </a:rPr>
              <a:t>001010101</a:t>
            </a:r>
            <a:endParaRPr lang="pl-PL" sz="600" b="1" kern="1400" spc="120" dirty="0">
              <a:solidFill>
                <a:srgbClr val="383838"/>
              </a:solidFill>
            </a:endParaRPr>
          </a:p>
        </p:txBody>
      </p:sp>
      <p:sp>
        <p:nvSpPr>
          <p:cNvPr id="16" name="pole tekstowe 15"/>
          <p:cNvSpPr txBox="1"/>
          <p:nvPr userDrawn="1"/>
        </p:nvSpPr>
        <p:spPr>
          <a:xfrm>
            <a:off x="186250" y="4129723"/>
            <a:ext cx="1368425" cy="200055"/>
          </a:xfrm>
          <a:prstGeom prst="rect">
            <a:avLst/>
          </a:prstGeom>
          <a:noFill/>
        </p:spPr>
        <p:txBody>
          <a:bodyPr wrap="square" rtlCol="0">
            <a:spAutoFit/>
          </a:bodyPr>
          <a:lstStyle/>
          <a:p>
            <a:r>
              <a:rPr lang="pl-PL" sz="700" b="1" kern="1400" spc="120" dirty="0" smtClean="0">
                <a:solidFill>
                  <a:srgbClr val="383838"/>
                </a:solidFill>
              </a:rPr>
              <a:t>0100   0001011   01</a:t>
            </a:r>
            <a:endParaRPr lang="pl-PL" sz="700" b="1" kern="1400" spc="120" dirty="0">
              <a:solidFill>
                <a:srgbClr val="383838"/>
              </a:solidFill>
            </a:endParaRPr>
          </a:p>
        </p:txBody>
      </p:sp>
      <p:sp>
        <p:nvSpPr>
          <p:cNvPr id="17" name="pole tekstowe 16"/>
          <p:cNvSpPr txBox="1"/>
          <p:nvPr userDrawn="1"/>
        </p:nvSpPr>
        <p:spPr>
          <a:xfrm>
            <a:off x="-64608" y="4272599"/>
            <a:ext cx="785818" cy="215444"/>
          </a:xfrm>
          <a:prstGeom prst="rect">
            <a:avLst/>
          </a:prstGeom>
          <a:noFill/>
        </p:spPr>
        <p:txBody>
          <a:bodyPr wrap="square" rtlCol="0">
            <a:spAutoFit/>
          </a:bodyPr>
          <a:lstStyle/>
          <a:p>
            <a:pPr algn="r"/>
            <a:r>
              <a:rPr lang="pl-PL" sz="800" b="1" kern="1400" spc="120" dirty="0" smtClean="0">
                <a:solidFill>
                  <a:prstClr val="black">
                    <a:lumMod val="75000"/>
                    <a:lumOff val="25000"/>
                  </a:prstClr>
                </a:solidFill>
              </a:rPr>
              <a:t>010 10101</a:t>
            </a:r>
            <a:endParaRPr lang="pl-PL" sz="800" b="1" kern="1400" spc="120" dirty="0">
              <a:solidFill>
                <a:prstClr val="black">
                  <a:lumMod val="75000"/>
                  <a:lumOff val="25000"/>
                </a:prstClr>
              </a:solidFill>
            </a:endParaRPr>
          </a:p>
        </p:txBody>
      </p:sp>
      <p:sp>
        <p:nvSpPr>
          <p:cNvPr id="18" name="pole tekstowe 17"/>
          <p:cNvSpPr txBox="1"/>
          <p:nvPr userDrawn="1"/>
        </p:nvSpPr>
        <p:spPr>
          <a:xfrm>
            <a:off x="-64607" y="3329646"/>
            <a:ext cx="1357322" cy="215444"/>
          </a:xfrm>
          <a:prstGeom prst="rect">
            <a:avLst/>
          </a:prstGeom>
          <a:noFill/>
        </p:spPr>
        <p:txBody>
          <a:bodyPr wrap="square" rtlCol="0">
            <a:spAutoFit/>
          </a:bodyPr>
          <a:lstStyle/>
          <a:p>
            <a:r>
              <a:rPr lang="pl-PL" sz="800" b="1" kern="1400" spc="120" dirty="0" smtClean="0">
                <a:solidFill>
                  <a:srgbClr val="383838"/>
                </a:solidFill>
              </a:rPr>
              <a:t>010 00101  110101</a:t>
            </a:r>
            <a:endParaRPr lang="pl-PL" sz="800" b="1" kern="1400" spc="120" dirty="0">
              <a:solidFill>
                <a:srgbClr val="383838"/>
              </a:solidFill>
            </a:endParaRPr>
          </a:p>
        </p:txBody>
      </p:sp>
      <p:sp>
        <p:nvSpPr>
          <p:cNvPr id="19" name="pole tekstowe 18"/>
          <p:cNvSpPr txBox="1"/>
          <p:nvPr userDrawn="1"/>
        </p:nvSpPr>
        <p:spPr>
          <a:xfrm>
            <a:off x="-75828" y="4132294"/>
            <a:ext cx="428628" cy="153888"/>
          </a:xfrm>
          <a:prstGeom prst="rect">
            <a:avLst/>
          </a:prstGeom>
          <a:noFill/>
        </p:spPr>
        <p:txBody>
          <a:bodyPr wrap="square" rtlCol="0">
            <a:spAutoFit/>
          </a:bodyPr>
          <a:lstStyle/>
          <a:p>
            <a:pPr algn="r"/>
            <a:r>
              <a:rPr lang="pl-PL" sz="400" b="1" kern="1400" spc="120" dirty="0" smtClean="0">
                <a:solidFill>
                  <a:srgbClr val="383838"/>
                </a:solidFill>
              </a:rPr>
              <a:t>010101</a:t>
            </a:r>
            <a:endParaRPr lang="pl-PL" sz="500" b="1" kern="1400" spc="120" dirty="0">
              <a:solidFill>
                <a:srgbClr val="383838"/>
              </a:solidFill>
            </a:endParaRPr>
          </a:p>
        </p:txBody>
      </p:sp>
      <p:sp>
        <p:nvSpPr>
          <p:cNvPr id="20" name="pole tekstowe 19"/>
          <p:cNvSpPr txBox="1"/>
          <p:nvPr userDrawn="1"/>
        </p:nvSpPr>
        <p:spPr>
          <a:xfrm>
            <a:off x="394837" y="3643448"/>
            <a:ext cx="826440" cy="169277"/>
          </a:xfrm>
          <a:prstGeom prst="rect">
            <a:avLst/>
          </a:prstGeom>
          <a:noFill/>
        </p:spPr>
        <p:txBody>
          <a:bodyPr wrap="square" rtlCol="0">
            <a:spAutoFit/>
          </a:bodyPr>
          <a:lstStyle/>
          <a:p>
            <a:r>
              <a:rPr lang="pl-PL" sz="400" b="1" kern="1400" spc="120" dirty="0" smtClean="0">
                <a:solidFill>
                  <a:srgbClr val="383838"/>
                </a:solidFill>
              </a:rPr>
              <a:t>0101001001</a:t>
            </a:r>
            <a:endParaRPr lang="pl-PL" sz="500" b="1" kern="1400" spc="120" dirty="0">
              <a:solidFill>
                <a:srgbClr val="383838"/>
              </a:solidFill>
            </a:endParaRPr>
          </a:p>
        </p:txBody>
      </p:sp>
      <p:sp>
        <p:nvSpPr>
          <p:cNvPr id="21" name="pole tekstowe 20"/>
          <p:cNvSpPr txBox="1"/>
          <p:nvPr userDrawn="1"/>
        </p:nvSpPr>
        <p:spPr>
          <a:xfrm>
            <a:off x="-136046" y="3829712"/>
            <a:ext cx="785819" cy="200055"/>
          </a:xfrm>
          <a:prstGeom prst="rect">
            <a:avLst/>
          </a:prstGeom>
          <a:noFill/>
        </p:spPr>
        <p:txBody>
          <a:bodyPr wrap="square" rtlCol="0">
            <a:spAutoFit/>
          </a:bodyPr>
          <a:lstStyle/>
          <a:p>
            <a:pPr algn="r"/>
            <a:r>
              <a:rPr lang="pl-PL" sz="700" b="1" kern="1400" spc="120" dirty="0" smtClean="0">
                <a:solidFill>
                  <a:srgbClr val="383838"/>
                </a:solidFill>
              </a:rPr>
              <a:t>011   0101</a:t>
            </a:r>
            <a:endParaRPr lang="pl-PL" sz="700" b="1" kern="1400" spc="120" dirty="0">
              <a:solidFill>
                <a:srgbClr val="383838"/>
              </a:solidFill>
            </a:endParaRPr>
          </a:p>
        </p:txBody>
      </p:sp>
      <p:sp>
        <p:nvSpPr>
          <p:cNvPr id="22" name="pole tekstowe 21"/>
          <p:cNvSpPr txBox="1"/>
          <p:nvPr userDrawn="1"/>
        </p:nvSpPr>
        <p:spPr>
          <a:xfrm>
            <a:off x="435458" y="4200550"/>
            <a:ext cx="928693" cy="169277"/>
          </a:xfrm>
          <a:prstGeom prst="rect">
            <a:avLst/>
          </a:prstGeom>
          <a:noFill/>
        </p:spPr>
        <p:txBody>
          <a:bodyPr wrap="square" rtlCol="0">
            <a:spAutoFit/>
          </a:bodyPr>
          <a:lstStyle/>
          <a:p>
            <a:r>
              <a:rPr lang="pl-PL" sz="400" b="1" kern="1400" spc="120" dirty="0" smtClean="0">
                <a:solidFill>
                  <a:srgbClr val="383838"/>
                </a:solidFill>
              </a:rPr>
              <a:t>0101</a:t>
            </a:r>
            <a:r>
              <a:rPr lang="pl-PL" sz="500" b="1" kern="1400" spc="120" dirty="0" smtClean="0">
                <a:solidFill>
                  <a:srgbClr val="383838"/>
                </a:solidFill>
              </a:rPr>
              <a:t>  001010101</a:t>
            </a:r>
            <a:endParaRPr lang="pl-PL" sz="600" b="1" kern="1400" spc="120" dirty="0">
              <a:solidFill>
                <a:srgbClr val="383838"/>
              </a:solidFill>
            </a:endParaRPr>
          </a:p>
        </p:txBody>
      </p:sp>
      <p:sp>
        <p:nvSpPr>
          <p:cNvPr id="23" name="pole tekstowe 22"/>
          <p:cNvSpPr txBox="1"/>
          <p:nvPr userDrawn="1"/>
        </p:nvSpPr>
        <p:spPr>
          <a:xfrm>
            <a:off x="292583" y="4358036"/>
            <a:ext cx="1000132" cy="153888"/>
          </a:xfrm>
          <a:prstGeom prst="rect">
            <a:avLst/>
          </a:prstGeom>
          <a:noFill/>
        </p:spPr>
        <p:txBody>
          <a:bodyPr wrap="square" rtlCol="0">
            <a:spAutoFit/>
          </a:bodyPr>
          <a:lstStyle/>
          <a:p>
            <a:r>
              <a:rPr lang="pl-PL" sz="300" b="1" kern="1400" spc="120" dirty="0" smtClean="0">
                <a:solidFill>
                  <a:srgbClr val="383838"/>
                </a:solidFill>
              </a:rPr>
              <a:t>0101001010101</a:t>
            </a:r>
            <a:endParaRPr lang="pl-PL" sz="400" b="1" kern="1400" spc="120" dirty="0">
              <a:solidFill>
                <a:srgbClr val="383838"/>
              </a:solidFill>
            </a:endParaRPr>
          </a:p>
        </p:txBody>
      </p:sp>
      <p:sp>
        <p:nvSpPr>
          <p:cNvPr id="24" name="pole tekstowe 23"/>
          <p:cNvSpPr txBox="1"/>
          <p:nvPr userDrawn="1"/>
        </p:nvSpPr>
        <p:spPr>
          <a:xfrm>
            <a:off x="-64608" y="4589129"/>
            <a:ext cx="826440" cy="169277"/>
          </a:xfrm>
          <a:prstGeom prst="rect">
            <a:avLst/>
          </a:prstGeom>
          <a:noFill/>
        </p:spPr>
        <p:txBody>
          <a:bodyPr wrap="square" rtlCol="0">
            <a:spAutoFit/>
          </a:bodyPr>
          <a:lstStyle/>
          <a:p>
            <a:r>
              <a:rPr lang="pl-PL" sz="400" b="1" kern="1400" spc="120" dirty="0" smtClean="0">
                <a:solidFill>
                  <a:srgbClr val="383838"/>
                </a:solidFill>
              </a:rPr>
              <a:t>0101001001</a:t>
            </a:r>
            <a:endParaRPr lang="pl-PL" sz="500" b="1" kern="1400" spc="120" dirty="0">
              <a:solidFill>
                <a:srgbClr val="383838"/>
              </a:solidFill>
            </a:endParaRPr>
          </a:p>
        </p:txBody>
      </p:sp>
      <p:sp>
        <p:nvSpPr>
          <p:cNvPr id="25" name="pole tekstowe 24"/>
          <p:cNvSpPr txBox="1"/>
          <p:nvPr userDrawn="1"/>
        </p:nvSpPr>
        <p:spPr>
          <a:xfrm>
            <a:off x="823464" y="3803311"/>
            <a:ext cx="731211" cy="153888"/>
          </a:xfrm>
          <a:prstGeom prst="rect">
            <a:avLst/>
          </a:prstGeom>
          <a:noFill/>
        </p:spPr>
        <p:txBody>
          <a:bodyPr wrap="square" rtlCol="0">
            <a:spAutoFit/>
          </a:bodyPr>
          <a:lstStyle/>
          <a:p>
            <a:r>
              <a:rPr lang="pl-PL" sz="300" b="1" kern="1400" spc="120" dirty="0" smtClean="0">
                <a:solidFill>
                  <a:srgbClr val="383838"/>
                </a:solidFill>
              </a:rPr>
              <a:t>0101001</a:t>
            </a:r>
            <a:endParaRPr lang="pl-PL" sz="400" b="1" kern="1400" spc="120" dirty="0">
              <a:solidFill>
                <a:srgbClr val="383838"/>
              </a:solidFill>
            </a:endParaRPr>
          </a:p>
        </p:txBody>
      </p:sp>
      <p:sp>
        <p:nvSpPr>
          <p:cNvPr id="26" name="pole tekstowe 25"/>
          <p:cNvSpPr txBox="1"/>
          <p:nvPr userDrawn="1"/>
        </p:nvSpPr>
        <p:spPr>
          <a:xfrm>
            <a:off x="-64608" y="3912370"/>
            <a:ext cx="731211" cy="153888"/>
          </a:xfrm>
          <a:prstGeom prst="rect">
            <a:avLst/>
          </a:prstGeom>
          <a:noFill/>
        </p:spPr>
        <p:txBody>
          <a:bodyPr wrap="square" rtlCol="0">
            <a:spAutoFit/>
          </a:bodyPr>
          <a:lstStyle/>
          <a:p>
            <a:r>
              <a:rPr lang="pl-PL" sz="300" b="1" kern="1400" spc="120" dirty="0" smtClean="0">
                <a:solidFill>
                  <a:srgbClr val="383838"/>
                </a:solidFill>
              </a:rPr>
              <a:t>0101001</a:t>
            </a:r>
            <a:endParaRPr lang="pl-PL" sz="400" b="1" kern="1400" spc="120" dirty="0">
              <a:solidFill>
                <a:srgbClr val="383838"/>
              </a:solidFill>
            </a:endParaRPr>
          </a:p>
        </p:txBody>
      </p:sp>
      <p:sp>
        <p:nvSpPr>
          <p:cNvPr id="27" name="pole tekstowe 26"/>
          <p:cNvSpPr txBox="1"/>
          <p:nvPr userDrawn="1"/>
        </p:nvSpPr>
        <p:spPr>
          <a:xfrm>
            <a:off x="-88278" y="2901018"/>
            <a:ext cx="905024" cy="338554"/>
          </a:xfrm>
          <a:prstGeom prst="rect">
            <a:avLst/>
          </a:prstGeom>
          <a:noFill/>
        </p:spPr>
        <p:txBody>
          <a:bodyPr wrap="square" rtlCol="0">
            <a:spAutoFit/>
          </a:bodyPr>
          <a:lstStyle/>
          <a:p>
            <a:r>
              <a:rPr lang="pl-PL" sz="1600" kern="1400" spc="120" dirty="0" smtClean="0">
                <a:solidFill>
                  <a:srgbClr val="383838"/>
                </a:solidFill>
              </a:rPr>
              <a:t>01101</a:t>
            </a:r>
            <a:endParaRPr lang="pl-PL" sz="1400" kern="1400" spc="120" dirty="0">
              <a:solidFill>
                <a:srgbClr val="383838"/>
              </a:solidFill>
            </a:endParaRPr>
          </a:p>
        </p:txBody>
      </p:sp>
      <p:sp>
        <p:nvSpPr>
          <p:cNvPr id="50" name="pole tekstowe 49"/>
          <p:cNvSpPr txBox="1"/>
          <p:nvPr userDrawn="1"/>
        </p:nvSpPr>
        <p:spPr>
          <a:xfrm>
            <a:off x="2358907" y="4562180"/>
            <a:ext cx="1023924" cy="200055"/>
          </a:xfrm>
          <a:prstGeom prst="rect">
            <a:avLst/>
          </a:prstGeom>
          <a:noFill/>
        </p:spPr>
        <p:txBody>
          <a:bodyPr wrap="square" rtlCol="0">
            <a:spAutoFit/>
          </a:bodyPr>
          <a:lstStyle/>
          <a:p>
            <a:r>
              <a:rPr lang="pl-PL" sz="700" b="1" kern="1400" spc="120" dirty="0" smtClean="0">
                <a:solidFill>
                  <a:srgbClr val="383838"/>
                </a:solidFill>
              </a:rPr>
              <a:t>010101  0101</a:t>
            </a:r>
            <a:endParaRPr lang="pl-PL" sz="700" b="1" kern="1400" spc="120" dirty="0">
              <a:solidFill>
                <a:srgbClr val="383838"/>
              </a:solidFill>
            </a:endParaRPr>
          </a:p>
        </p:txBody>
      </p:sp>
      <p:sp>
        <p:nvSpPr>
          <p:cNvPr id="51" name="pole tekstowe 50"/>
          <p:cNvSpPr txBox="1"/>
          <p:nvPr userDrawn="1"/>
        </p:nvSpPr>
        <p:spPr>
          <a:xfrm>
            <a:off x="1311129" y="4072076"/>
            <a:ext cx="1143009" cy="184666"/>
          </a:xfrm>
          <a:prstGeom prst="rect">
            <a:avLst/>
          </a:prstGeom>
          <a:noFill/>
        </p:spPr>
        <p:txBody>
          <a:bodyPr wrap="square" rtlCol="0">
            <a:spAutoFit/>
          </a:bodyPr>
          <a:lstStyle/>
          <a:p>
            <a:r>
              <a:rPr lang="pl-PL" sz="600" b="1" kern="1400" spc="120" dirty="0" smtClean="0">
                <a:solidFill>
                  <a:srgbClr val="383838"/>
                </a:solidFill>
              </a:rPr>
              <a:t>001010101</a:t>
            </a:r>
            <a:endParaRPr lang="pl-PL" sz="600" b="1" kern="1400" spc="120" dirty="0">
              <a:solidFill>
                <a:srgbClr val="383838"/>
              </a:solidFill>
            </a:endParaRPr>
          </a:p>
        </p:txBody>
      </p:sp>
      <p:sp>
        <p:nvSpPr>
          <p:cNvPr id="52" name="pole tekstowe 51"/>
          <p:cNvSpPr txBox="1"/>
          <p:nvPr userDrawn="1"/>
        </p:nvSpPr>
        <p:spPr>
          <a:xfrm>
            <a:off x="2167739" y="4233225"/>
            <a:ext cx="1368425" cy="200055"/>
          </a:xfrm>
          <a:prstGeom prst="rect">
            <a:avLst/>
          </a:prstGeom>
          <a:noFill/>
        </p:spPr>
        <p:txBody>
          <a:bodyPr wrap="square" rtlCol="0">
            <a:spAutoFit/>
          </a:bodyPr>
          <a:lstStyle/>
          <a:p>
            <a:r>
              <a:rPr lang="pl-PL" sz="700" b="1" kern="1400" spc="120" dirty="0" smtClean="0">
                <a:solidFill>
                  <a:srgbClr val="383838"/>
                </a:solidFill>
              </a:rPr>
              <a:t>0100   011   01</a:t>
            </a:r>
            <a:endParaRPr lang="pl-PL" sz="700" b="1" kern="1400" spc="120" dirty="0">
              <a:solidFill>
                <a:srgbClr val="383838"/>
              </a:solidFill>
            </a:endParaRPr>
          </a:p>
        </p:txBody>
      </p:sp>
      <p:sp>
        <p:nvSpPr>
          <p:cNvPr id="53" name="pole tekstowe 52"/>
          <p:cNvSpPr txBox="1"/>
          <p:nvPr userDrawn="1"/>
        </p:nvSpPr>
        <p:spPr>
          <a:xfrm>
            <a:off x="1489725" y="4357828"/>
            <a:ext cx="785818" cy="215444"/>
          </a:xfrm>
          <a:prstGeom prst="rect">
            <a:avLst/>
          </a:prstGeom>
          <a:noFill/>
        </p:spPr>
        <p:txBody>
          <a:bodyPr wrap="square" rtlCol="0">
            <a:spAutoFit/>
          </a:bodyPr>
          <a:lstStyle/>
          <a:p>
            <a:pPr algn="r"/>
            <a:r>
              <a:rPr lang="pl-PL" sz="800" b="1" kern="1400" spc="120" dirty="0" smtClean="0">
                <a:solidFill>
                  <a:prstClr val="black">
                    <a:lumMod val="75000"/>
                    <a:lumOff val="25000"/>
                  </a:prstClr>
                </a:solidFill>
              </a:rPr>
              <a:t>010 10101</a:t>
            </a:r>
            <a:endParaRPr lang="pl-PL" sz="800" b="1" kern="1400" spc="120" dirty="0">
              <a:solidFill>
                <a:prstClr val="black">
                  <a:lumMod val="75000"/>
                  <a:lumOff val="25000"/>
                </a:prstClr>
              </a:solidFill>
            </a:endParaRPr>
          </a:p>
        </p:txBody>
      </p:sp>
      <p:sp>
        <p:nvSpPr>
          <p:cNvPr id="54" name="pole tekstowe 53"/>
          <p:cNvSpPr txBox="1"/>
          <p:nvPr userDrawn="1"/>
        </p:nvSpPr>
        <p:spPr>
          <a:xfrm>
            <a:off x="1059510" y="3643448"/>
            <a:ext cx="1357322" cy="215444"/>
          </a:xfrm>
          <a:prstGeom prst="rect">
            <a:avLst/>
          </a:prstGeom>
          <a:noFill/>
        </p:spPr>
        <p:txBody>
          <a:bodyPr wrap="square" rtlCol="0">
            <a:spAutoFit/>
          </a:bodyPr>
          <a:lstStyle/>
          <a:p>
            <a:r>
              <a:rPr lang="pl-PL" sz="800" b="1" kern="1400" spc="120" dirty="0" smtClean="0">
                <a:solidFill>
                  <a:srgbClr val="383838"/>
                </a:solidFill>
              </a:rPr>
              <a:t>010 00101  110101</a:t>
            </a:r>
            <a:endParaRPr lang="pl-PL" sz="800" b="1" kern="1400" spc="120" dirty="0">
              <a:solidFill>
                <a:srgbClr val="383838"/>
              </a:solidFill>
            </a:endParaRPr>
          </a:p>
        </p:txBody>
      </p:sp>
      <p:sp>
        <p:nvSpPr>
          <p:cNvPr id="55" name="pole tekstowe 54"/>
          <p:cNvSpPr txBox="1"/>
          <p:nvPr userDrawn="1"/>
        </p:nvSpPr>
        <p:spPr>
          <a:xfrm>
            <a:off x="1871413" y="4253988"/>
            <a:ext cx="428628" cy="153888"/>
          </a:xfrm>
          <a:prstGeom prst="rect">
            <a:avLst/>
          </a:prstGeom>
          <a:noFill/>
        </p:spPr>
        <p:txBody>
          <a:bodyPr wrap="square" rtlCol="0">
            <a:spAutoFit/>
          </a:bodyPr>
          <a:lstStyle/>
          <a:p>
            <a:pPr algn="r"/>
            <a:r>
              <a:rPr lang="pl-PL" sz="400" b="1" kern="1400" spc="120" dirty="0" smtClean="0">
                <a:solidFill>
                  <a:srgbClr val="383838"/>
                </a:solidFill>
              </a:rPr>
              <a:t>010101</a:t>
            </a:r>
            <a:endParaRPr lang="pl-PL" sz="500" b="1" kern="1400" spc="120" dirty="0">
              <a:solidFill>
                <a:srgbClr val="383838"/>
              </a:solidFill>
            </a:endParaRPr>
          </a:p>
        </p:txBody>
      </p:sp>
      <p:sp>
        <p:nvSpPr>
          <p:cNvPr id="56" name="pole tekstowe 55"/>
          <p:cNvSpPr txBox="1"/>
          <p:nvPr userDrawn="1"/>
        </p:nvSpPr>
        <p:spPr>
          <a:xfrm>
            <a:off x="2342078" y="3765142"/>
            <a:ext cx="826440" cy="169277"/>
          </a:xfrm>
          <a:prstGeom prst="rect">
            <a:avLst/>
          </a:prstGeom>
          <a:noFill/>
        </p:spPr>
        <p:txBody>
          <a:bodyPr wrap="square" rtlCol="0">
            <a:spAutoFit/>
          </a:bodyPr>
          <a:lstStyle/>
          <a:p>
            <a:r>
              <a:rPr lang="pl-PL" sz="400" b="1" kern="1400" spc="120" dirty="0" smtClean="0">
                <a:solidFill>
                  <a:srgbClr val="383838"/>
                </a:solidFill>
              </a:rPr>
              <a:t>0101001001</a:t>
            </a:r>
            <a:endParaRPr lang="pl-PL" sz="500" b="1" kern="1400" spc="120" dirty="0">
              <a:solidFill>
                <a:srgbClr val="383838"/>
              </a:solidFill>
            </a:endParaRPr>
          </a:p>
        </p:txBody>
      </p:sp>
      <p:sp>
        <p:nvSpPr>
          <p:cNvPr id="57" name="pole tekstowe 56"/>
          <p:cNvSpPr txBox="1"/>
          <p:nvPr userDrawn="1"/>
        </p:nvSpPr>
        <p:spPr>
          <a:xfrm>
            <a:off x="1811195" y="3951406"/>
            <a:ext cx="785819" cy="200055"/>
          </a:xfrm>
          <a:prstGeom prst="rect">
            <a:avLst/>
          </a:prstGeom>
          <a:noFill/>
        </p:spPr>
        <p:txBody>
          <a:bodyPr wrap="square" rtlCol="0">
            <a:spAutoFit/>
          </a:bodyPr>
          <a:lstStyle/>
          <a:p>
            <a:pPr algn="r"/>
            <a:r>
              <a:rPr lang="pl-PL" sz="700" b="1" kern="1400" spc="120" dirty="0" smtClean="0">
                <a:solidFill>
                  <a:srgbClr val="383838"/>
                </a:solidFill>
              </a:rPr>
              <a:t>011   0101</a:t>
            </a:r>
            <a:endParaRPr lang="pl-PL" sz="700" b="1" kern="1400" spc="120" dirty="0">
              <a:solidFill>
                <a:srgbClr val="383838"/>
              </a:solidFill>
            </a:endParaRPr>
          </a:p>
        </p:txBody>
      </p:sp>
      <p:sp>
        <p:nvSpPr>
          <p:cNvPr id="59" name="pole tekstowe 58"/>
          <p:cNvSpPr txBox="1"/>
          <p:nvPr userDrawn="1"/>
        </p:nvSpPr>
        <p:spPr>
          <a:xfrm>
            <a:off x="2239824" y="4479730"/>
            <a:ext cx="1000132" cy="153888"/>
          </a:xfrm>
          <a:prstGeom prst="rect">
            <a:avLst/>
          </a:prstGeom>
          <a:noFill/>
        </p:spPr>
        <p:txBody>
          <a:bodyPr wrap="square" rtlCol="0">
            <a:spAutoFit/>
          </a:bodyPr>
          <a:lstStyle/>
          <a:p>
            <a:r>
              <a:rPr lang="pl-PL" sz="300" b="1" kern="1400" spc="120" dirty="0" smtClean="0">
                <a:solidFill>
                  <a:srgbClr val="383838"/>
                </a:solidFill>
              </a:rPr>
              <a:t>0101001010101</a:t>
            </a:r>
            <a:endParaRPr lang="pl-PL" sz="400" b="1" kern="1400" spc="120" dirty="0">
              <a:solidFill>
                <a:srgbClr val="383838"/>
              </a:solidFill>
            </a:endParaRPr>
          </a:p>
        </p:txBody>
      </p:sp>
      <p:sp>
        <p:nvSpPr>
          <p:cNvPr id="60" name="pole tekstowe 59"/>
          <p:cNvSpPr txBox="1"/>
          <p:nvPr userDrawn="1"/>
        </p:nvSpPr>
        <p:spPr>
          <a:xfrm>
            <a:off x="1595296" y="4572142"/>
            <a:ext cx="826440" cy="169277"/>
          </a:xfrm>
          <a:prstGeom prst="rect">
            <a:avLst/>
          </a:prstGeom>
          <a:noFill/>
        </p:spPr>
        <p:txBody>
          <a:bodyPr wrap="square" rtlCol="0">
            <a:spAutoFit/>
          </a:bodyPr>
          <a:lstStyle/>
          <a:p>
            <a:r>
              <a:rPr lang="pl-PL" sz="400" b="1" kern="1400" spc="120" dirty="0" smtClean="0">
                <a:solidFill>
                  <a:srgbClr val="383838"/>
                </a:solidFill>
              </a:rPr>
              <a:t>0101001001</a:t>
            </a:r>
            <a:endParaRPr lang="pl-PL" sz="500" b="1" kern="1400" spc="120" dirty="0">
              <a:solidFill>
                <a:srgbClr val="383838"/>
              </a:solidFill>
            </a:endParaRPr>
          </a:p>
        </p:txBody>
      </p:sp>
      <p:sp>
        <p:nvSpPr>
          <p:cNvPr id="62" name="pole tekstowe 61"/>
          <p:cNvSpPr txBox="1"/>
          <p:nvPr userDrawn="1"/>
        </p:nvSpPr>
        <p:spPr>
          <a:xfrm>
            <a:off x="2117567" y="4143514"/>
            <a:ext cx="731211" cy="153888"/>
          </a:xfrm>
          <a:prstGeom prst="rect">
            <a:avLst/>
          </a:prstGeom>
          <a:noFill/>
        </p:spPr>
        <p:txBody>
          <a:bodyPr wrap="square" rtlCol="0">
            <a:spAutoFit/>
          </a:bodyPr>
          <a:lstStyle/>
          <a:p>
            <a:r>
              <a:rPr lang="pl-PL" sz="300" b="1" kern="1400" spc="120" dirty="0" smtClean="0">
                <a:solidFill>
                  <a:srgbClr val="383838"/>
                </a:solidFill>
              </a:rPr>
              <a:t>0101001</a:t>
            </a:r>
            <a:endParaRPr lang="pl-PL" sz="400" b="1" kern="1400" spc="120" dirty="0">
              <a:solidFill>
                <a:srgbClr val="383838"/>
              </a:solidFill>
            </a:endParaRPr>
          </a:p>
        </p:txBody>
      </p:sp>
      <p:sp>
        <p:nvSpPr>
          <p:cNvPr id="64" name="pole tekstowe 63"/>
          <p:cNvSpPr txBox="1"/>
          <p:nvPr userDrawn="1"/>
        </p:nvSpPr>
        <p:spPr>
          <a:xfrm>
            <a:off x="1882634" y="3357696"/>
            <a:ext cx="731211" cy="153888"/>
          </a:xfrm>
          <a:prstGeom prst="rect">
            <a:avLst/>
          </a:prstGeom>
          <a:noFill/>
        </p:spPr>
        <p:txBody>
          <a:bodyPr wrap="square" rtlCol="0">
            <a:spAutoFit/>
          </a:bodyPr>
          <a:lstStyle/>
          <a:p>
            <a:r>
              <a:rPr lang="pl-PL" sz="300" b="1" kern="1400" spc="120" dirty="0" smtClean="0">
                <a:solidFill>
                  <a:srgbClr val="383838"/>
                </a:solidFill>
              </a:rPr>
              <a:t>0101001</a:t>
            </a:r>
            <a:endParaRPr lang="pl-PL" sz="400" b="1" kern="1400" spc="120" dirty="0">
              <a:solidFill>
                <a:srgbClr val="383838"/>
              </a:solidFill>
            </a:endParaRPr>
          </a:p>
        </p:txBody>
      </p:sp>
      <p:sp>
        <p:nvSpPr>
          <p:cNvPr id="49" name="Symbol zastępczy stopki 5"/>
          <p:cNvSpPr>
            <a:spLocks noGrp="1"/>
          </p:cNvSpPr>
          <p:nvPr>
            <p:ph type="ftr" sz="quarter" idx="11"/>
          </p:nvPr>
        </p:nvSpPr>
        <p:spPr>
          <a:xfrm>
            <a:off x="2984286" y="2940568"/>
            <a:ext cx="5603093" cy="571504"/>
          </a:xfrm>
        </p:spPr>
        <p:txBody>
          <a:bodyPr/>
          <a:lstStyle>
            <a:lvl1pPr algn="l">
              <a:defRPr sz="1400">
                <a:solidFill>
                  <a:schemeClr val="tx1">
                    <a:lumMod val="50000"/>
                    <a:lumOff val="50000"/>
                  </a:schemeClr>
                </a:solidFill>
                <a:latin typeface="Tahoma" pitchFamily="34" charset="0"/>
                <a:cs typeface="Tahoma" pitchFamily="34" charset="0"/>
              </a:defRPr>
            </a:lvl1pPr>
          </a:lstStyle>
          <a:p>
            <a:r>
              <a:rPr lang="pl-PL" smtClean="0">
                <a:solidFill>
                  <a:prstClr val="black">
                    <a:lumMod val="50000"/>
                    <a:lumOff val="50000"/>
                  </a:prstClr>
                </a:solidFill>
              </a:rPr>
              <a:t>Kliknij. aby edytować tekst </a:t>
            </a:r>
            <a:endParaRPr lang="pl-PL" dirty="0">
              <a:solidFill>
                <a:prstClr val="black">
                  <a:lumMod val="50000"/>
                  <a:lumOff val="50000"/>
                </a:prstClr>
              </a:solidFill>
            </a:endParaRPr>
          </a:p>
        </p:txBody>
      </p:sp>
      <p:sp>
        <p:nvSpPr>
          <p:cNvPr id="48" name="Tytuł 1"/>
          <p:cNvSpPr>
            <a:spLocks noGrp="1"/>
          </p:cNvSpPr>
          <p:nvPr>
            <p:ph type="ctrTitle" hasCustomPrompt="1"/>
          </p:nvPr>
        </p:nvSpPr>
        <p:spPr>
          <a:xfrm>
            <a:off x="2985079" y="2099931"/>
            <a:ext cx="5602300" cy="857256"/>
          </a:xfrm>
          <a:prstGeom prst="rect">
            <a:avLst/>
          </a:prstGeom>
        </p:spPr>
        <p:txBody>
          <a:bodyPr anchor="b" anchorCtr="0"/>
          <a:lstStyle>
            <a:lvl1pPr algn="l">
              <a:defRPr sz="2400">
                <a:solidFill>
                  <a:schemeClr val="bg1">
                    <a:lumMod val="95000"/>
                  </a:schemeClr>
                </a:solidFill>
                <a:latin typeface="Tahoma" pitchFamily="34" charset="0"/>
                <a:cs typeface="Tahoma" pitchFamily="34" charset="0"/>
              </a:defRPr>
            </a:lvl1pPr>
          </a:lstStyle>
          <a:p>
            <a:r>
              <a:rPr lang="pl-PL" dirty="0" smtClean="0"/>
              <a:t>Nazwa działu</a:t>
            </a:r>
            <a:endParaRPr lang="pl-PL" dirty="0"/>
          </a:p>
        </p:txBody>
      </p:sp>
      <p:sp>
        <p:nvSpPr>
          <p:cNvPr id="61" name="pole tekstowe 60"/>
          <p:cNvSpPr txBox="1"/>
          <p:nvPr userDrawn="1"/>
        </p:nvSpPr>
        <p:spPr>
          <a:xfrm>
            <a:off x="2749439" y="3871840"/>
            <a:ext cx="731211" cy="153888"/>
          </a:xfrm>
          <a:prstGeom prst="rect">
            <a:avLst/>
          </a:prstGeom>
          <a:noFill/>
        </p:spPr>
        <p:txBody>
          <a:bodyPr wrap="square" rtlCol="0">
            <a:spAutoFit/>
          </a:bodyPr>
          <a:lstStyle/>
          <a:p>
            <a:r>
              <a:rPr lang="pl-PL" sz="300" b="1" kern="1400" spc="120" dirty="0" smtClean="0">
                <a:solidFill>
                  <a:srgbClr val="383838"/>
                </a:solidFill>
              </a:rPr>
              <a:t>0101001</a:t>
            </a:r>
            <a:endParaRPr lang="pl-PL" sz="400" b="1" kern="1400" spc="120" dirty="0">
              <a:solidFill>
                <a:srgbClr val="383838"/>
              </a:solidFill>
            </a:endParaRPr>
          </a:p>
        </p:txBody>
      </p:sp>
    </p:spTree>
    <p:extLst>
      <p:ext uri="{BB962C8B-B14F-4D97-AF65-F5344CB8AC3E}">
        <p14:creationId xmlns:p14="http://schemas.microsoft.com/office/powerpoint/2010/main" xmlns="" val="1772958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Obraz z podpisem">
    <p:spTree>
      <p:nvGrpSpPr>
        <p:cNvPr id="1" name=""/>
        <p:cNvGrpSpPr/>
        <p:nvPr/>
      </p:nvGrpSpPr>
      <p:grpSpPr>
        <a:xfrm>
          <a:off x="0" y="0"/>
          <a:ext cx="0" cy="0"/>
          <a:chOff x="0" y="0"/>
          <a:chExt cx="0" cy="0"/>
        </a:xfrm>
      </p:grpSpPr>
      <p:graphicFrame>
        <p:nvGraphicFramePr>
          <p:cNvPr id="6" name="Tabela 5"/>
          <p:cNvGraphicFramePr>
            <a:graphicFrameLocks noGrp="1"/>
          </p:cNvGraphicFramePr>
          <p:nvPr userDrawn="1"/>
        </p:nvGraphicFramePr>
        <p:xfrm>
          <a:off x="5524500" y="1514475"/>
          <a:ext cx="2955925" cy="4667250"/>
        </p:xfrm>
        <a:graphic>
          <a:graphicData uri="http://schemas.openxmlformats.org/drawingml/2006/table">
            <a:tbl>
              <a:tblPr firstRow="1" bandRow="1">
                <a:tableStyleId>{5C22544A-7EE6-4342-B048-85BDC9FD1C3A}</a:tableStyleId>
              </a:tblPr>
              <a:tblGrid>
                <a:gridCol w="2955925"/>
              </a:tblGrid>
              <a:tr h="612059">
                <a:tc>
                  <a:txBody>
                    <a:bodyPr/>
                    <a:lstStyle/>
                    <a:p>
                      <a:r>
                        <a:rPr lang="pl-PL" sz="1600" dirty="0" smtClean="0">
                          <a:solidFill>
                            <a:schemeClr val="accent1">
                              <a:lumMod val="75000"/>
                            </a:schemeClr>
                          </a:solidFill>
                        </a:rPr>
                        <a:t>CONSTRUCTION, </a:t>
                      </a:r>
                      <a:r>
                        <a:rPr lang="pl-PL" sz="1600" dirty="0" err="1" smtClean="0">
                          <a:solidFill>
                            <a:schemeClr val="accent1">
                              <a:lumMod val="75000"/>
                            </a:schemeClr>
                          </a:solidFill>
                        </a:rPr>
                        <a:t>advert</a:t>
                      </a:r>
                      <a:r>
                        <a:rPr lang="pl-PL" sz="1600" baseline="0" dirty="0" smtClean="0">
                          <a:solidFill>
                            <a:schemeClr val="accent1">
                              <a:lumMod val="75000"/>
                            </a:schemeClr>
                          </a:solidFill>
                        </a:rPr>
                        <a:t>  </a:t>
                      </a:r>
                      <a:r>
                        <a:rPr lang="pl-PL" sz="1600" baseline="0" dirty="0" err="1" smtClean="0">
                          <a:solidFill>
                            <a:schemeClr val="accent1">
                              <a:lumMod val="75000"/>
                            </a:schemeClr>
                          </a:solidFill>
                        </a:rPr>
                        <a:t>itp</a:t>
                      </a:r>
                      <a:endParaRPr lang="pl-PL" sz="1600" dirty="0">
                        <a:solidFill>
                          <a:schemeClr val="accent1">
                            <a:lumMod val="75000"/>
                          </a:schemeClr>
                        </a:solidFill>
                      </a:endParaRPr>
                    </a:p>
                  </a:txBody>
                  <a:tcPr marL="216000" marR="360000" marT="180000" marB="180000">
                    <a:lnL w="190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B w="12700" cap="flat" cmpd="sng" algn="ctr">
                      <a:noFill/>
                      <a:prstDash val="solid"/>
                      <a:round/>
                      <a:headEnd type="none" w="med" len="med"/>
                      <a:tailEnd type="none" w="med" len="med"/>
                    </a:lnB>
                    <a:solidFill>
                      <a:schemeClr val="bg1">
                        <a:lumMod val="95000"/>
                      </a:schemeClr>
                    </a:solidFill>
                  </a:tcPr>
                </a:tc>
              </a:tr>
              <a:tr h="4055191">
                <a:tc>
                  <a:txBody>
                    <a:bodyPr/>
                    <a:lstStyle/>
                    <a:p>
                      <a:pPr algn="just">
                        <a:lnSpc>
                          <a:spcPct val="100000"/>
                        </a:lnSpc>
                      </a:pPr>
                      <a:r>
                        <a:rPr lang="en-GB" sz="1200" dirty="0" smtClean="0"/>
                        <a:t>The construction of the website has a great impact on how the content is received and what is overall impression of the site. The structure should be logic, with easily distinguishable sections size of which should correspond with their importance. </a:t>
                      </a:r>
                    </a:p>
                    <a:p>
                      <a:pPr algn="just">
                        <a:lnSpc>
                          <a:spcPct val="100000"/>
                        </a:lnSpc>
                      </a:pPr>
                      <a:endParaRPr lang="en-GB" sz="1200" dirty="0" smtClean="0"/>
                    </a:p>
                    <a:p>
                      <a:pPr algn="just">
                        <a:lnSpc>
                          <a:spcPct val="100000"/>
                        </a:lnSpc>
                      </a:pPr>
                      <a:r>
                        <a:rPr lang="en-GB" sz="1200" dirty="0" smtClean="0"/>
                        <a:t>Construction also involves navigation. This process should not be disrupted by malfunctioning menus. Furthermore, the solutions used should allow smooth visits and reaching the desired content in as few as possible intuitive steps</a:t>
                      </a:r>
                      <a:r>
                        <a:rPr lang="pl-PL" sz="1200" dirty="0" smtClean="0"/>
                        <a:t>.</a:t>
                      </a:r>
                    </a:p>
                  </a:txBody>
                  <a:tcPr marL="216000" marR="360000" marT="108000" marB="108000">
                    <a:lnL w="190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solidFill>
                      <a:schemeClr val="bg1">
                        <a:lumMod val="95000"/>
                      </a:schemeClr>
                    </a:solidFill>
                  </a:tcPr>
                </a:tc>
              </a:tr>
            </a:tbl>
          </a:graphicData>
        </a:graphic>
      </p:graphicFrame>
      <p:pic>
        <p:nvPicPr>
          <p:cNvPr id="7" name="Obraz 6" descr="gWE logo.png"/>
          <p:cNvPicPr>
            <a:picLocks noChangeAspect="1"/>
          </p:cNvPicPr>
          <p:nvPr userDrawn="1"/>
        </p:nvPicPr>
        <p:blipFill>
          <a:blip r:embed="rId2" cstate="print"/>
          <a:stretch>
            <a:fillRect/>
          </a:stretch>
        </p:blipFill>
        <p:spPr>
          <a:xfrm>
            <a:off x="5497514" y="361950"/>
            <a:ext cx="3322636" cy="632251"/>
          </a:xfrm>
          <a:prstGeom prst="rect">
            <a:avLst/>
          </a:prstGeom>
        </p:spPr>
      </p:pic>
      <p:pic>
        <p:nvPicPr>
          <p:cNvPr id="8" name="Picture 6"/>
          <p:cNvPicPr>
            <a:picLocks noChangeAspect="1" noChangeArrowheads="1"/>
          </p:cNvPicPr>
          <p:nvPr userDrawn="1"/>
        </p:nvPicPr>
        <p:blipFill>
          <a:blip r:embed="rId3" cstate="print"/>
          <a:srcRect/>
          <a:stretch>
            <a:fillRect/>
          </a:stretch>
        </p:blipFill>
        <p:spPr bwMode="auto">
          <a:xfrm>
            <a:off x="668338" y="1519238"/>
            <a:ext cx="4541837" cy="4647460"/>
          </a:xfrm>
          <a:prstGeom prst="rect">
            <a:avLst/>
          </a:prstGeom>
          <a:noFill/>
          <a:ln w="9525">
            <a:noFill/>
            <a:miter lim="800000"/>
            <a:headEnd/>
            <a:tailEnd/>
          </a:ln>
          <a:effectLst/>
        </p:spPr>
      </p:pic>
    </p:spTree>
    <p:extLst>
      <p:ext uri="{BB962C8B-B14F-4D97-AF65-F5344CB8AC3E}">
        <p14:creationId xmlns:p14="http://schemas.microsoft.com/office/powerpoint/2010/main" xmlns="" val="2841820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ytuł i tekst pionowy">
    <p:spTree>
      <p:nvGrpSpPr>
        <p:cNvPr id="1" name=""/>
        <p:cNvGrpSpPr/>
        <p:nvPr/>
      </p:nvGrpSpPr>
      <p:grpSpPr>
        <a:xfrm>
          <a:off x="0" y="0"/>
          <a:ext cx="0" cy="0"/>
          <a:chOff x="0" y="0"/>
          <a:chExt cx="0" cy="0"/>
        </a:xfrm>
      </p:grpSpPr>
      <p:graphicFrame>
        <p:nvGraphicFramePr>
          <p:cNvPr id="5" name="Tabela 4"/>
          <p:cNvGraphicFramePr>
            <a:graphicFrameLocks noGrp="1"/>
          </p:cNvGraphicFramePr>
          <p:nvPr userDrawn="1"/>
        </p:nvGraphicFramePr>
        <p:xfrm>
          <a:off x="667243" y="1688199"/>
          <a:ext cx="2466916" cy="4909450"/>
        </p:xfrm>
        <a:graphic>
          <a:graphicData uri="http://schemas.openxmlformats.org/drawingml/2006/table">
            <a:tbl>
              <a:tblPr firstRow="1" bandRow="1">
                <a:tableStyleId>{5C22544A-7EE6-4342-B048-85BDC9FD1C3A}</a:tableStyleId>
              </a:tblPr>
              <a:tblGrid>
                <a:gridCol w="230353"/>
                <a:gridCol w="2236563"/>
              </a:tblGrid>
              <a:tr h="49243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pl-PL" sz="1200" b="1" i="0" u="none" strike="noStrike" cap="none" normalizeH="0" baseline="0" dirty="0" smtClean="0">
                          <a:ln>
                            <a:noFill/>
                          </a:ln>
                          <a:solidFill>
                            <a:schemeClr val="bg1">
                              <a:lumMod val="75000"/>
                            </a:schemeClr>
                          </a:solidFill>
                          <a:effectLst/>
                          <a:latin typeface="+mn-lt"/>
                        </a:rPr>
                        <a:t>//</a:t>
                      </a:r>
                      <a:endParaRPr lang="pl-PL" sz="1200" dirty="0" smtClean="0">
                        <a:solidFill>
                          <a:schemeClr val="bg1">
                            <a:lumMod val="75000"/>
                          </a:schemeClr>
                        </a:solidFill>
                      </a:endParaRPr>
                    </a:p>
                    <a:p>
                      <a:pPr algn="r"/>
                      <a:endParaRPr lang="pl-PL" sz="1200" dirty="0">
                        <a:solidFill>
                          <a:schemeClr val="bg1">
                            <a:lumMod val="75000"/>
                          </a:schemeClr>
                        </a:solidFill>
                      </a:endParaRPr>
                    </a:p>
                  </a:txBody>
                  <a:tcPr marL="0" marR="0" marT="72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cap="none" normalizeH="0" baseline="0" dirty="0" err="1" smtClean="0">
                          <a:ln>
                            <a:noFill/>
                          </a:ln>
                          <a:solidFill>
                            <a:srgbClr val="4F81BD"/>
                          </a:solidFill>
                          <a:effectLst/>
                          <a:latin typeface="+mn-lt"/>
                        </a:rPr>
                        <a:t>Rating</a:t>
                      </a:r>
                      <a:r>
                        <a:rPr kumimoji="0" lang="pl-PL" sz="1200" b="1" i="0" u="none" strike="noStrike" cap="none" normalizeH="0" baseline="0" dirty="0" smtClean="0">
                          <a:ln>
                            <a:noFill/>
                          </a:ln>
                          <a:solidFill>
                            <a:srgbClr val="4F81BD"/>
                          </a:solidFill>
                          <a:effectLst/>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cap="none" normalizeH="0" baseline="0" dirty="0" smtClean="0">
                        <a:ln>
                          <a:noFill/>
                        </a:ln>
                        <a:solidFill>
                          <a:schemeClr val="tx1"/>
                        </a:solidFill>
                        <a:effectLst/>
                        <a:latin typeface="+mn-lt"/>
                      </a:endParaRPr>
                    </a:p>
                  </a:txBody>
                  <a:tcPr marR="216000" marT="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79400">
                <a:tc>
                  <a:txBody>
                    <a:bodyPr/>
                    <a:lstStyle/>
                    <a:p>
                      <a:pPr algn="r"/>
                      <a:endParaRPr lang="pl-PL" sz="1200" dirty="0">
                        <a:solidFill>
                          <a:schemeClr val="bg1">
                            <a:lumMod val="75000"/>
                          </a:schemeClr>
                        </a:solidFill>
                      </a:endParaRPr>
                    </a:p>
                  </a:txBody>
                  <a:tcPr marL="0" marR="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cap="none" normalizeH="0" baseline="0" dirty="0" smtClean="0">
                        <a:ln>
                          <a:noFill/>
                        </a:ln>
                        <a:solidFill>
                          <a:schemeClr val="tx1"/>
                        </a:solidFill>
                        <a:effectLst/>
                        <a:latin typeface="+mn-lt"/>
                      </a:endParaRPr>
                    </a:p>
                  </a:txBody>
                  <a:tcPr marR="216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79400">
                <a:tc>
                  <a:txBody>
                    <a:bodyPr/>
                    <a:lstStyle/>
                    <a:p>
                      <a:pPr algn="r"/>
                      <a:r>
                        <a:rPr kumimoji="0" lang="pl-PL" sz="1200" b="1" i="0" u="none" strike="noStrike" cap="none" normalizeH="0" baseline="0" dirty="0" smtClean="0">
                          <a:ln>
                            <a:noFill/>
                          </a:ln>
                          <a:solidFill>
                            <a:schemeClr val="bg1">
                              <a:lumMod val="75000"/>
                            </a:schemeClr>
                          </a:solidFill>
                          <a:effectLst/>
                          <a:latin typeface="+mn-lt"/>
                        </a:rPr>
                        <a:t>//</a:t>
                      </a:r>
                      <a:endParaRPr lang="pl-PL" sz="1200" dirty="0">
                        <a:solidFill>
                          <a:schemeClr val="bg1">
                            <a:lumMod val="75000"/>
                          </a:schemeClr>
                        </a:solidFill>
                      </a:endParaRPr>
                    </a:p>
                  </a:txBody>
                  <a:tcPr marL="0" marR="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cap="none" normalizeH="0" baseline="0" dirty="0" err="1" smtClean="0">
                          <a:ln>
                            <a:noFill/>
                          </a:ln>
                          <a:solidFill>
                            <a:srgbClr val="4F81BD"/>
                          </a:solidFill>
                          <a:effectLst/>
                          <a:latin typeface="+mn-lt"/>
                        </a:rPr>
                        <a:t>Description</a:t>
                      </a:r>
                      <a:r>
                        <a:rPr kumimoji="0" lang="pl-PL" sz="1200" b="1" i="0" u="none" strike="noStrike" cap="none" normalizeH="0" baseline="0" dirty="0" smtClean="0">
                          <a:ln>
                            <a:noFill/>
                          </a:ln>
                          <a:solidFill>
                            <a:srgbClr val="4F81BD"/>
                          </a:solidFill>
                          <a:effectLst/>
                          <a:latin typeface="+mn-lt"/>
                        </a:rPr>
                        <a:t>:</a:t>
                      </a:r>
                    </a:p>
                  </a:txBody>
                  <a:tcPr marR="216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912879">
                <a:tc>
                  <a:txBody>
                    <a:bodyPr/>
                    <a:lstStyle/>
                    <a:p>
                      <a:pPr algn="r"/>
                      <a:endParaRPr lang="pl-PL" sz="1200" dirty="0">
                        <a:solidFill>
                          <a:schemeClr val="bg1">
                            <a:lumMod val="75000"/>
                          </a:schemeClr>
                        </a:solidFill>
                      </a:endParaRPr>
                    </a:p>
                  </a:txBody>
                  <a:tcPr marL="0" marR="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noProof="0" dirty="0" smtClean="0"/>
                        <a:t>The menu bar consists of 6 sections,</a:t>
                      </a:r>
                      <a:r>
                        <a:rPr lang="en-US" sz="1100" b="0" baseline="0" noProof="0" dirty="0" smtClean="0"/>
                        <a:t> which divide the subject matter of the site in a precise, but not to complex way.</a:t>
                      </a:r>
                      <a:endParaRPr lang="en-US" sz="1100" b="0" noProof="0" dirty="0" smtClean="0"/>
                    </a:p>
                  </a:txBody>
                  <a:tcPr marR="216000" marB="180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9944">
                <a:tc>
                  <a:txBody>
                    <a:bodyPr/>
                    <a:lstStyle/>
                    <a:p>
                      <a:pPr algn="r"/>
                      <a:r>
                        <a:rPr kumimoji="0" lang="pl-PL" sz="1200" b="1" i="0" u="none" strike="noStrike" cap="none" normalizeH="0" baseline="0" dirty="0" smtClean="0">
                          <a:ln>
                            <a:noFill/>
                          </a:ln>
                          <a:solidFill>
                            <a:schemeClr val="bg1">
                              <a:lumMod val="75000"/>
                            </a:schemeClr>
                          </a:solidFill>
                          <a:effectLst/>
                          <a:latin typeface="+mn-lt"/>
                        </a:rPr>
                        <a:t>//</a:t>
                      </a:r>
                      <a:endParaRPr lang="pl-PL" sz="1200" dirty="0">
                        <a:solidFill>
                          <a:schemeClr val="bg1">
                            <a:lumMod val="75000"/>
                          </a:schemeClr>
                        </a:solidFill>
                      </a:endParaRPr>
                    </a:p>
                  </a:txBody>
                  <a:tcPr marL="0" marR="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cap="none" normalizeH="0" baseline="0" dirty="0" err="1" smtClean="0">
                          <a:ln>
                            <a:noFill/>
                          </a:ln>
                          <a:solidFill>
                            <a:srgbClr val="4F81BD"/>
                          </a:solidFill>
                          <a:effectLst/>
                          <a:latin typeface="+mn-lt"/>
                        </a:rPr>
                        <a:t>Evaluation</a:t>
                      </a:r>
                      <a:r>
                        <a:rPr kumimoji="0" lang="pl-PL" sz="1200" b="1" i="0" u="none" strike="noStrike" cap="none" normalizeH="0" baseline="0" dirty="0" smtClean="0">
                          <a:ln>
                            <a:noFill/>
                          </a:ln>
                          <a:solidFill>
                            <a:srgbClr val="4F81BD"/>
                          </a:solidFill>
                          <a:effectLst/>
                          <a:latin typeface="+mn-lt"/>
                        </a:rPr>
                        <a:t>:</a:t>
                      </a:r>
                      <a:endParaRPr kumimoji="0" lang="en-GB" sz="1200" b="1" i="0" u="none" strike="noStrike" cap="none" normalizeH="0" baseline="0" dirty="0" smtClean="0">
                        <a:ln>
                          <a:noFill/>
                        </a:ln>
                        <a:solidFill>
                          <a:srgbClr val="4F81BD"/>
                        </a:solidFill>
                        <a:effectLst/>
                        <a:latin typeface="+mn-lt"/>
                      </a:endParaRPr>
                    </a:p>
                  </a:txBody>
                  <a:tcPr marR="216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469126">
                <a:tc>
                  <a:txBody>
                    <a:bodyPr/>
                    <a:lstStyle/>
                    <a:p>
                      <a:pPr algn="r"/>
                      <a:endParaRPr lang="pl-PL" sz="1200" dirty="0">
                        <a:solidFill>
                          <a:schemeClr val="bg1">
                            <a:lumMod val="75000"/>
                          </a:schemeClr>
                        </a:solidFill>
                      </a:endParaRPr>
                    </a:p>
                  </a:txBody>
                  <a:tcPr marL="0" marR="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noProof="0" dirty="0" smtClean="0"/>
                        <a:t>The sections aren’t however </a:t>
                      </a:r>
                      <a:r>
                        <a:rPr lang="en-US" sz="1100" b="1" noProof="0" dirty="0" smtClean="0">
                          <a:solidFill>
                            <a:srgbClr val="C00000"/>
                          </a:solidFill>
                        </a:rPr>
                        <a:t>expandable</a:t>
                      </a:r>
                      <a:r>
                        <a:rPr lang="en-US" sz="1100" b="0" noProof="0" dirty="0" smtClean="0"/>
                        <a:t> which is a</a:t>
                      </a:r>
                      <a:r>
                        <a:rPr lang="en-US" sz="1100" b="0" baseline="0" noProof="0" dirty="0" smtClean="0"/>
                        <a:t> bit of a nuisance for the user, as the subdivisions appear after the section site is loaded. Furthermore </a:t>
                      </a:r>
                      <a:r>
                        <a:rPr lang="en-US" sz="1100" b="1" baseline="0" noProof="0" dirty="0" smtClean="0">
                          <a:solidFill>
                            <a:srgbClr val="C00000"/>
                          </a:solidFill>
                        </a:rPr>
                        <a:t>the subscribe button </a:t>
                      </a:r>
                      <a:r>
                        <a:rPr lang="en-US" sz="1100" b="0" baseline="0" noProof="0" dirty="0" smtClean="0"/>
                        <a:t>expands after being hovered, which is extremely annoying, because the red background attracts attention constantly. </a:t>
                      </a:r>
                      <a:endParaRPr lang="en-US" sz="1100" b="0" noProof="0" dirty="0" smtClean="0"/>
                    </a:p>
                  </a:txBody>
                  <a:tcPr marR="216000" marB="180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86267">
                <a:tc>
                  <a:txBody>
                    <a:bodyPr/>
                    <a:lstStyle/>
                    <a:p>
                      <a:pPr algn="r"/>
                      <a:endParaRPr lang="pl-PL" sz="1200" dirty="0">
                        <a:solidFill>
                          <a:schemeClr val="bg1">
                            <a:lumMod val="75000"/>
                          </a:schemeClr>
                        </a:solidFill>
                      </a:endParaRPr>
                    </a:p>
                  </a:txBody>
                  <a:tcPr marL="0" marR="0" marT="0" marB="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b="0" noProof="0" dirty="0" smtClean="0"/>
                    </a:p>
                  </a:txBody>
                  <a:tcPr marR="21600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6" name="Obraz 5" descr="nie.gif"/>
          <p:cNvPicPr>
            <a:picLocks noChangeAspect="1"/>
          </p:cNvPicPr>
          <p:nvPr userDrawn="1"/>
        </p:nvPicPr>
        <p:blipFill>
          <a:blip r:embed="rId2" cstate="print"/>
          <a:stretch>
            <a:fillRect/>
          </a:stretch>
        </p:blipFill>
        <p:spPr>
          <a:xfrm>
            <a:off x="2397937" y="2024063"/>
            <a:ext cx="349860" cy="337879"/>
          </a:xfrm>
          <a:prstGeom prst="rect">
            <a:avLst/>
          </a:prstGeom>
        </p:spPr>
      </p:pic>
      <p:cxnSp>
        <p:nvCxnSpPr>
          <p:cNvPr id="7" name="Łącznik prosty 6"/>
          <p:cNvCxnSpPr/>
          <p:nvPr userDrawn="1"/>
        </p:nvCxnSpPr>
        <p:spPr>
          <a:xfrm>
            <a:off x="449396" y="3424687"/>
            <a:ext cx="293926" cy="1588"/>
          </a:xfrm>
          <a:prstGeom prst="line">
            <a:avLst/>
          </a:prstGeom>
          <a:ln w="19050">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10" name="Tabela 9"/>
          <p:cNvGraphicFramePr>
            <a:graphicFrameLocks noGrp="1"/>
          </p:cNvGraphicFramePr>
          <p:nvPr userDrawn="1"/>
        </p:nvGraphicFramePr>
        <p:xfrm>
          <a:off x="3614738" y="1681163"/>
          <a:ext cx="2466916" cy="4909451"/>
        </p:xfrm>
        <a:graphic>
          <a:graphicData uri="http://schemas.openxmlformats.org/drawingml/2006/table">
            <a:tbl>
              <a:tblPr firstRow="1" bandRow="1">
                <a:tableStyleId>{5C22544A-7EE6-4342-B048-85BDC9FD1C3A}</a:tableStyleId>
              </a:tblPr>
              <a:tblGrid>
                <a:gridCol w="230353"/>
                <a:gridCol w="2236563"/>
              </a:tblGrid>
              <a:tr h="496393">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pl-PL" sz="1200" b="1" i="0" u="none" strike="noStrike" cap="none" normalizeH="0" baseline="0" dirty="0" smtClean="0">
                          <a:ln>
                            <a:noFill/>
                          </a:ln>
                          <a:solidFill>
                            <a:schemeClr val="bg1">
                              <a:lumMod val="75000"/>
                            </a:schemeClr>
                          </a:solidFill>
                          <a:effectLst/>
                          <a:latin typeface="+mn-lt"/>
                        </a:rPr>
                        <a:t>//</a:t>
                      </a:r>
                      <a:endParaRPr lang="pl-PL" sz="1200" dirty="0" smtClean="0">
                        <a:solidFill>
                          <a:schemeClr val="bg1">
                            <a:lumMod val="75000"/>
                          </a:schemeClr>
                        </a:solidFill>
                      </a:endParaRPr>
                    </a:p>
                    <a:p>
                      <a:pPr algn="r"/>
                      <a:endParaRPr lang="pl-PL" sz="1200" dirty="0">
                        <a:solidFill>
                          <a:schemeClr val="bg1">
                            <a:lumMod val="75000"/>
                          </a:schemeClr>
                        </a:solidFill>
                      </a:endParaRPr>
                    </a:p>
                  </a:txBody>
                  <a:tcPr marL="0" marR="0" marT="72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cap="none" normalizeH="0" baseline="0" dirty="0" err="1" smtClean="0">
                          <a:ln>
                            <a:noFill/>
                          </a:ln>
                          <a:solidFill>
                            <a:srgbClr val="4F81BD"/>
                          </a:solidFill>
                          <a:effectLst/>
                          <a:latin typeface="+mn-lt"/>
                        </a:rPr>
                        <a:t>Rating</a:t>
                      </a:r>
                      <a:r>
                        <a:rPr kumimoji="0" lang="pl-PL" sz="1200" b="1" i="0" u="none" strike="noStrike" cap="none" normalizeH="0" baseline="0" dirty="0" smtClean="0">
                          <a:ln>
                            <a:noFill/>
                          </a:ln>
                          <a:solidFill>
                            <a:srgbClr val="4F81BD"/>
                          </a:solidFill>
                          <a:effectLst/>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cap="none" normalizeH="0" baseline="0" dirty="0" smtClean="0">
                        <a:ln>
                          <a:noFill/>
                        </a:ln>
                        <a:solidFill>
                          <a:schemeClr val="tx1"/>
                        </a:solidFill>
                        <a:effectLst/>
                        <a:latin typeface="+mn-lt"/>
                      </a:endParaRPr>
                    </a:p>
                  </a:txBody>
                  <a:tcPr marR="180000" marT="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281646">
                <a:tc>
                  <a:txBody>
                    <a:bodyPr/>
                    <a:lstStyle/>
                    <a:p>
                      <a:pPr algn="r"/>
                      <a:endParaRPr lang="pl-PL" sz="1200" dirty="0">
                        <a:solidFill>
                          <a:schemeClr val="bg1">
                            <a:lumMod val="75000"/>
                          </a:schemeClr>
                        </a:solidFill>
                      </a:endParaRPr>
                    </a:p>
                  </a:txBody>
                  <a:tcPr marL="0" marR="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cap="none" normalizeH="0" baseline="0" dirty="0" smtClean="0">
                        <a:ln>
                          <a:noFill/>
                        </a:ln>
                        <a:solidFill>
                          <a:schemeClr val="tx1"/>
                        </a:solidFill>
                        <a:effectLst/>
                        <a:latin typeface="+mn-lt"/>
                      </a:endParaRPr>
                    </a:p>
                  </a:txBody>
                  <a:tcPr marR="180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60876">
                <a:tc>
                  <a:txBody>
                    <a:bodyPr/>
                    <a:lstStyle/>
                    <a:p>
                      <a:pPr algn="r"/>
                      <a:r>
                        <a:rPr kumimoji="0" lang="pl-PL" sz="1200" b="1" i="0" u="none" strike="noStrike" cap="none" normalizeH="0" baseline="0" dirty="0" smtClean="0">
                          <a:ln>
                            <a:noFill/>
                          </a:ln>
                          <a:solidFill>
                            <a:schemeClr val="bg1">
                              <a:lumMod val="75000"/>
                            </a:schemeClr>
                          </a:solidFill>
                          <a:effectLst/>
                          <a:latin typeface="+mn-lt"/>
                        </a:rPr>
                        <a:t>//</a:t>
                      </a:r>
                      <a:endParaRPr lang="pl-PL" sz="1200" dirty="0">
                        <a:solidFill>
                          <a:schemeClr val="bg1">
                            <a:lumMod val="75000"/>
                          </a:schemeClr>
                        </a:solidFill>
                      </a:endParaRPr>
                    </a:p>
                  </a:txBody>
                  <a:tcPr marL="0" marR="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cap="none" normalizeH="0" baseline="0" dirty="0" err="1" smtClean="0">
                          <a:ln>
                            <a:noFill/>
                          </a:ln>
                          <a:solidFill>
                            <a:srgbClr val="4F81BD"/>
                          </a:solidFill>
                          <a:effectLst/>
                          <a:latin typeface="+mn-lt"/>
                        </a:rPr>
                        <a:t>Description</a:t>
                      </a:r>
                      <a:r>
                        <a:rPr kumimoji="0" lang="pl-PL" sz="1200" b="1" i="0" u="none" strike="noStrike" cap="none" normalizeH="0" baseline="0" dirty="0" smtClean="0">
                          <a:ln>
                            <a:noFill/>
                          </a:ln>
                          <a:solidFill>
                            <a:srgbClr val="4F81BD"/>
                          </a:solidFill>
                          <a:effectLst/>
                          <a:latin typeface="+mn-lt"/>
                        </a:rPr>
                        <a:t> &amp; </a:t>
                      </a:r>
                      <a:r>
                        <a:rPr kumimoji="0" lang="pl-PL" sz="1200" b="1" i="0" u="none" strike="noStrike" cap="none" normalizeH="0" baseline="0" dirty="0" err="1" smtClean="0">
                          <a:ln>
                            <a:noFill/>
                          </a:ln>
                          <a:solidFill>
                            <a:srgbClr val="4F81BD"/>
                          </a:solidFill>
                          <a:effectLst/>
                          <a:latin typeface="+mn-lt"/>
                        </a:rPr>
                        <a:t>Evaluation</a:t>
                      </a:r>
                      <a:r>
                        <a:rPr kumimoji="0" lang="pl-PL" sz="1200" b="1" i="0" u="none" strike="noStrike" cap="none" normalizeH="0" baseline="0" dirty="0" smtClean="0">
                          <a:ln>
                            <a:noFill/>
                          </a:ln>
                          <a:solidFill>
                            <a:srgbClr val="4F81BD"/>
                          </a:solidFill>
                          <a:effectLst/>
                          <a:latin typeface="+mn-lt"/>
                        </a:rPr>
                        <a:t>:</a:t>
                      </a:r>
                      <a:endParaRPr kumimoji="0" lang="en-GB" sz="1200" b="1" i="0" u="none" strike="noStrike" cap="none" normalizeH="0" baseline="0" dirty="0" smtClean="0">
                        <a:ln>
                          <a:noFill/>
                        </a:ln>
                        <a:solidFill>
                          <a:srgbClr val="4F81BD"/>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cap="none" normalizeH="0" baseline="0" dirty="0" smtClean="0">
                        <a:ln>
                          <a:noFill/>
                        </a:ln>
                        <a:solidFill>
                          <a:srgbClr val="4F81BD"/>
                        </a:solidFill>
                        <a:effectLst/>
                        <a:latin typeface="+mn-lt"/>
                      </a:endParaRPr>
                    </a:p>
                  </a:txBody>
                  <a:tcPr marR="180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482771">
                <a:tc>
                  <a:txBody>
                    <a:bodyPr/>
                    <a:lstStyle/>
                    <a:p>
                      <a:pPr algn="r"/>
                      <a:endParaRPr lang="pl-PL" sz="1200" dirty="0">
                        <a:solidFill>
                          <a:schemeClr val="bg1">
                            <a:lumMod val="75000"/>
                          </a:schemeClr>
                        </a:solidFill>
                      </a:endParaRPr>
                    </a:p>
                  </a:txBody>
                  <a:tcPr marL="0" marR="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US" sz="1100" b="0" noProof="0" dirty="0" smtClean="0"/>
                        <a:t>The construction of the site is </a:t>
                      </a:r>
                      <a:r>
                        <a:rPr lang="en-US" sz="1100" b="1" noProof="0" dirty="0" smtClean="0">
                          <a:solidFill>
                            <a:srgbClr val="B0C531"/>
                          </a:solidFill>
                        </a:rPr>
                        <a:t>very consistent</a:t>
                      </a:r>
                      <a:r>
                        <a:rPr lang="en-US" sz="1100" b="0" noProof="0" dirty="0" smtClean="0"/>
                        <a:t>,</a:t>
                      </a:r>
                      <a:r>
                        <a:rPr lang="en-US" sz="1100" b="0" baseline="0" noProof="0" dirty="0" smtClean="0"/>
                        <a:t> offering almost the same layout in every section and even the video section is similarly navigated, which often tends to be a problem for such websites. The crucial tools of the site have fixed positions, which make the navigation intuitive and easy.</a:t>
                      </a:r>
                      <a:endParaRPr lang="en-US" sz="1100" b="0" noProof="0" dirty="0" smtClean="0"/>
                    </a:p>
                  </a:txBody>
                  <a:tcPr marR="180000" marB="180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87765">
                <a:tc>
                  <a:txBody>
                    <a:bodyPr/>
                    <a:lstStyle/>
                    <a:p>
                      <a:pPr algn="r"/>
                      <a:endParaRPr lang="pl-PL" sz="1200" dirty="0">
                        <a:solidFill>
                          <a:schemeClr val="bg1">
                            <a:lumMod val="75000"/>
                          </a:schemeClr>
                        </a:solidFill>
                      </a:endParaRPr>
                    </a:p>
                  </a:txBody>
                  <a:tcPr marL="0" marR="0" marT="0" marB="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b="0" noProof="0" dirty="0" smtClean="0"/>
                    </a:p>
                  </a:txBody>
                  <a:tcPr marR="18000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cxnSp>
        <p:nvCxnSpPr>
          <p:cNvPr id="11" name="Łącznik prosty 10"/>
          <p:cNvCxnSpPr/>
          <p:nvPr userDrawn="1"/>
        </p:nvCxnSpPr>
        <p:spPr>
          <a:xfrm>
            <a:off x="3396891" y="3417651"/>
            <a:ext cx="293926" cy="1588"/>
          </a:xfrm>
          <a:prstGeom prst="line">
            <a:avLst/>
          </a:prstGeom>
          <a:ln w="19050">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pic>
        <p:nvPicPr>
          <p:cNvPr id="12" name="Obraz 11" descr="nie.gif"/>
          <p:cNvPicPr>
            <a:picLocks noChangeAspect="1"/>
          </p:cNvPicPr>
          <p:nvPr userDrawn="1"/>
        </p:nvPicPr>
        <p:blipFill>
          <a:blip r:embed="rId2" cstate="print"/>
          <a:stretch>
            <a:fillRect/>
          </a:stretch>
        </p:blipFill>
        <p:spPr>
          <a:xfrm flipV="1">
            <a:off x="5469830" y="1978927"/>
            <a:ext cx="349860" cy="337879"/>
          </a:xfrm>
          <a:prstGeom prst="rect">
            <a:avLst/>
          </a:prstGeom>
        </p:spPr>
      </p:pic>
    </p:spTree>
    <p:extLst>
      <p:ext uri="{BB962C8B-B14F-4D97-AF65-F5344CB8AC3E}">
        <p14:creationId xmlns:p14="http://schemas.microsoft.com/office/powerpoint/2010/main" xmlns="" val="1594129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ytuł i tekst pionowy">
    <p:spTree>
      <p:nvGrpSpPr>
        <p:cNvPr id="1" name=""/>
        <p:cNvGrpSpPr/>
        <p:nvPr/>
      </p:nvGrpSpPr>
      <p:grpSpPr>
        <a:xfrm>
          <a:off x="0" y="0"/>
          <a:ext cx="0" cy="0"/>
          <a:chOff x="0" y="0"/>
          <a:chExt cx="0" cy="0"/>
        </a:xfrm>
      </p:grpSpPr>
      <p:graphicFrame>
        <p:nvGraphicFramePr>
          <p:cNvPr id="13" name="Tabela 12"/>
          <p:cNvGraphicFramePr>
            <a:graphicFrameLocks noGrp="1"/>
          </p:cNvGraphicFramePr>
          <p:nvPr userDrawn="1"/>
        </p:nvGraphicFramePr>
        <p:xfrm>
          <a:off x="782665" y="1666874"/>
          <a:ext cx="8170834" cy="4514231"/>
        </p:xfrm>
        <a:graphic>
          <a:graphicData uri="http://schemas.openxmlformats.org/drawingml/2006/table">
            <a:tbl>
              <a:tblPr firstRow="1" bandRow="1">
                <a:tableStyleId>{5C22544A-7EE6-4342-B048-85BDC9FD1C3A}</a:tableStyleId>
              </a:tblPr>
              <a:tblGrid>
                <a:gridCol w="400166"/>
                <a:gridCol w="2065527"/>
                <a:gridCol w="5705141"/>
              </a:tblGrid>
              <a:tr h="338224">
                <a:tc>
                  <a:txBody>
                    <a:bodyPr/>
                    <a:lstStyle/>
                    <a:p>
                      <a:pPr algn="r"/>
                      <a:endParaRPr lang="pl-PL" sz="1200" dirty="0">
                        <a:solidFill>
                          <a:schemeClr val="bg1">
                            <a:lumMod val="75000"/>
                          </a:schemeClr>
                        </a:solidFill>
                      </a:endParaRPr>
                    </a:p>
                  </a:txBody>
                  <a:tcPr marL="0" marR="0" marT="72000">
                    <a:lnL w="19050" cap="flat" cmpd="sng" algn="ctr">
                      <a:solidFill>
                        <a:srgbClr val="4F81BD"/>
                      </a:solidFill>
                      <a:prstDash val="sysDot"/>
                      <a:round/>
                      <a:headEnd type="none" w="med" len="med"/>
                      <a:tailEnd type="none" w="med" len="med"/>
                    </a:lnL>
                    <a:lnR w="12700" cap="flat" cmpd="sng" algn="ctr">
                      <a:noFill/>
                      <a:prstDash val="solid"/>
                      <a:round/>
                      <a:headEnd type="none" w="med" len="med"/>
                      <a:tailEnd type="none" w="med" len="med"/>
                    </a:lnR>
                    <a:lnT w="19050" cap="flat" cmpd="sng" algn="ctr">
                      <a:solidFill>
                        <a:srgbClr val="4F81BD"/>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cap="none" normalizeH="0" baseline="0" dirty="0" smtClean="0">
                        <a:ln>
                          <a:noFill/>
                        </a:ln>
                        <a:solidFill>
                          <a:srgbClr val="4F81BD"/>
                        </a:solidFill>
                        <a:effectLst/>
                        <a:latin typeface="+mn-lt"/>
                      </a:endParaRPr>
                    </a:p>
                  </a:txBody>
                  <a:tcPr marR="216000" marT="72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4F81BD"/>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cap="none" normalizeH="0" baseline="0" dirty="0" smtClean="0">
                        <a:ln>
                          <a:noFill/>
                        </a:ln>
                        <a:solidFill>
                          <a:srgbClr val="4F81BD"/>
                        </a:solidFill>
                        <a:effectLst/>
                        <a:latin typeface="+mn-lt"/>
                      </a:endParaRPr>
                    </a:p>
                  </a:txBody>
                  <a:tcPr marR="216000" marT="72000">
                    <a:lnL w="12700" cap="flat" cmpd="sng" algn="ctr">
                      <a:noFill/>
                      <a:prstDash val="solid"/>
                      <a:round/>
                      <a:headEnd type="none" w="med" len="med"/>
                      <a:tailEnd type="none" w="med" len="med"/>
                    </a:lnL>
                    <a:lnR w="19050" cap="flat" cmpd="sng" algn="ctr">
                      <a:solidFill>
                        <a:srgbClr val="4F81BD"/>
                      </a:solidFill>
                      <a:prstDash val="sysDot"/>
                      <a:round/>
                      <a:headEnd type="none" w="med" len="med"/>
                      <a:tailEnd type="none" w="med" len="med"/>
                    </a:lnR>
                    <a:lnT w="19050" cap="flat" cmpd="sng" algn="ctr">
                      <a:solidFill>
                        <a:srgbClr val="4F81BD"/>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9701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pl-PL" sz="1200" b="1" i="0" u="none" strike="noStrike" cap="none" normalizeH="0" baseline="0" dirty="0" smtClean="0">
                          <a:ln>
                            <a:noFill/>
                          </a:ln>
                          <a:solidFill>
                            <a:schemeClr val="bg1">
                              <a:lumMod val="75000"/>
                            </a:schemeClr>
                          </a:solidFill>
                          <a:effectLst/>
                          <a:latin typeface="+mn-lt"/>
                        </a:rPr>
                        <a:t>//</a:t>
                      </a:r>
                      <a:endParaRPr lang="pl-PL" sz="1200" dirty="0" smtClean="0">
                        <a:solidFill>
                          <a:schemeClr val="bg1">
                            <a:lumMod val="75000"/>
                          </a:schemeClr>
                        </a:solidFill>
                      </a:endParaRPr>
                    </a:p>
                    <a:p>
                      <a:pPr algn="r"/>
                      <a:endParaRPr lang="pl-PL" sz="1200" dirty="0">
                        <a:solidFill>
                          <a:schemeClr val="bg1">
                            <a:lumMod val="75000"/>
                          </a:schemeClr>
                        </a:solidFill>
                      </a:endParaRPr>
                    </a:p>
                  </a:txBody>
                  <a:tcPr marL="0" marR="0" marT="108000" marB="0">
                    <a:lnL w="19050" cap="flat" cmpd="sng" algn="ctr">
                      <a:solidFill>
                        <a:srgbClr val="4F81BD"/>
                      </a:solidFill>
                      <a:prstDash val="sysDot"/>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cap="none" normalizeH="0" baseline="0" dirty="0" err="1" smtClean="0">
                          <a:ln>
                            <a:noFill/>
                          </a:ln>
                          <a:solidFill>
                            <a:srgbClr val="4F81BD"/>
                          </a:solidFill>
                          <a:effectLst/>
                          <a:latin typeface="+mn-lt"/>
                        </a:rPr>
                        <a:t>Rating</a:t>
                      </a:r>
                      <a:r>
                        <a:rPr kumimoji="0" lang="pl-PL" sz="1200" b="1" i="0" u="none" strike="noStrike" cap="none" normalizeH="0" baseline="0" dirty="0" smtClean="0">
                          <a:ln>
                            <a:noFill/>
                          </a:ln>
                          <a:solidFill>
                            <a:srgbClr val="4F81BD"/>
                          </a:solidFill>
                          <a:effectLst/>
                          <a:latin typeface="+mn-lt"/>
                        </a:rPr>
                        <a:t>:</a:t>
                      </a:r>
                    </a:p>
                  </a:txBody>
                  <a:tcPr marR="216000" marT="108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cap="none" normalizeH="0" baseline="0" dirty="0" smtClean="0">
                        <a:ln>
                          <a:noFill/>
                        </a:ln>
                        <a:solidFill>
                          <a:srgbClr val="4F81BD"/>
                        </a:solidFill>
                        <a:effectLst/>
                        <a:latin typeface="+mn-lt"/>
                      </a:endParaRPr>
                    </a:p>
                  </a:txBody>
                  <a:tcPr marR="216000" marT="72000" marB="0">
                    <a:lnL w="12700" cap="flat" cmpd="sng" algn="ctr">
                      <a:noFill/>
                      <a:prstDash val="solid"/>
                      <a:round/>
                      <a:headEnd type="none" w="med" len="med"/>
                      <a:tailEnd type="none" w="med" len="med"/>
                    </a:lnL>
                    <a:lnR w="19050" cap="flat" cmpd="sng" algn="ctr">
                      <a:solidFill>
                        <a:srgbClr val="4F81BD"/>
                      </a:solidFill>
                      <a:prstDash val="sysDot"/>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68342">
                <a:tc>
                  <a:txBody>
                    <a:bodyPr/>
                    <a:lstStyle/>
                    <a:p>
                      <a:pPr algn="r"/>
                      <a:endParaRPr lang="pl-PL" sz="1200" dirty="0">
                        <a:solidFill>
                          <a:schemeClr val="bg1">
                            <a:lumMod val="75000"/>
                          </a:schemeClr>
                        </a:solidFill>
                      </a:endParaRPr>
                    </a:p>
                  </a:txBody>
                  <a:tcPr marL="0" marR="0">
                    <a:lnL w="19050" cap="flat" cmpd="sng" algn="ctr">
                      <a:solidFill>
                        <a:srgbClr val="4F81BD"/>
                      </a:solidFill>
                      <a:prstDash val="sysDot"/>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rPr>
                        <a:t>4,1</a:t>
                      </a:r>
                      <a:endParaRPr kumimoji="0" lang="en-GB" sz="2000" b="1" i="0" u="none" strike="noStrike" kern="1200" cap="none" spc="0" normalizeH="0" baseline="0" noProof="0" dirty="0" smtClean="0">
                        <a:ln>
                          <a:noFill/>
                        </a:ln>
                        <a:solidFill>
                          <a:srgbClr val="FFC000"/>
                        </a:solidFill>
                        <a:effectLst/>
                        <a:uLnTx/>
                        <a:uFillTx/>
                        <a:latin typeface="Arial" pitchFamily="34" charset="0"/>
                        <a:ea typeface="+mn-ea"/>
                        <a:cs typeface="Arial" pitchFamily="34" charset="0"/>
                      </a:endParaRPr>
                    </a:p>
                  </a:txBody>
                  <a:tcPr marR="21600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cap="none" normalizeH="0" baseline="0" dirty="0" smtClean="0">
                        <a:ln>
                          <a:noFill/>
                        </a:ln>
                        <a:solidFill>
                          <a:schemeClr val="tx1"/>
                        </a:solidFill>
                        <a:effectLst/>
                        <a:latin typeface="+mn-lt"/>
                      </a:endParaRPr>
                    </a:p>
                  </a:txBody>
                  <a:tcPr marR="216000">
                    <a:lnL w="12700" cap="flat" cmpd="sng" algn="ctr">
                      <a:noFill/>
                      <a:prstDash val="solid"/>
                      <a:round/>
                      <a:headEnd type="none" w="med" len="med"/>
                      <a:tailEnd type="none" w="med" len="med"/>
                    </a:lnL>
                    <a:lnR w="19050" cap="flat" cmpd="sng" algn="ctr">
                      <a:solidFill>
                        <a:srgbClr val="4F81BD"/>
                      </a:solidFill>
                      <a:prstDash val="sysDot"/>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20429">
                <a:tc>
                  <a:txBody>
                    <a:bodyPr/>
                    <a:lstStyle/>
                    <a:p>
                      <a:pPr algn="r"/>
                      <a:r>
                        <a:rPr kumimoji="0" lang="pl-PL" sz="1200" b="1" i="0" u="none" strike="noStrike" cap="none" normalizeH="0" baseline="0" dirty="0" smtClean="0">
                          <a:ln>
                            <a:noFill/>
                          </a:ln>
                          <a:solidFill>
                            <a:schemeClr val="bg1">
                              <a:lumMod val="75000"/>
                            </a:schemeClr>
                          </a:solidFill>
                          <a:effectLst/>
                          <a:latin typeface="+mn-lt"/>
                        </a:rPr>
                        <a:t>//</a:t>
                      </a:r>
                      <a:endParaRPr lang="pl-PL" sz="1200" dirty="0">
                        <a:solidFill>
                          <a:schemeClr val="bg1">
                            <a:lumMod val="75000"/>
                          </a:schemeClr>
                        </a:solidFill>
                      </a:endParaRPr>
                    </a:p>
                  </a:txBody>
                  <a:tcPr marL="0" marR="0">
                    <a:lnL w="19050" cap="flat" cmpd="sng" algn="ctr">
                      <a:solidFill>
                        <a:srgbClr val="4F81BD"/>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cap="none" normalizeH="0" baseline="0" dirty="0" err="1" smtClean="0">
                          <a:ln>
                            <a:noFill/>
                          </a:ln>
                          <a:solidFill>
                            <a:srgbClr val="4F81BD"/>
                          </a:solidFill>
                          <a:effectLst/>
                          <a:latin typeface="+mn-lt"/>
                        </a:rPr>
                        <a:t>Conclusion</a:t>
                      </a:r>
                      <a:endParaRPr kumimoji="0" lang="pl-PL" sz="1200" b="1" i="0" u="none" strike="noStrike" cap="none" normalizeH="0" baseline="0" dirty="0" smtClean="0">
                        <a:ln>
                          <a:noFill/>
                        </a:ln>
                        <a:solidFill>
                          <a:srgbClr val="4F81BD"/>
                        </a:solidFill>
                        <a:effectLst/>
                        <a:latin typeface="+mn-lt"/>
                      </a:endParaRPr>
                    </a:p>
                  </a:txBody>
                  <a:tcPr marR="216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200" b="1" i="0" u="none" strike="noStrike" cap="none" normalizeH="0" baseline="0" dirty="0" smtClean="0">
                        <a:ln>
                          <a:noFill/>
                        </a:ln>
                        <a:solidFill>
                          <a:srgbClr val="4F81BD"/>
                        </a:solidFill>
                        <a:effectLst/>
                        <a:latin typeface="+mn-lt"/>
                      </a:endParaRPr>
                    </a:p>
                  </a:txBody>
                  <a:tcPr marR="216000">
                    <a:lnL w="12700" cap="flat" cmpd="sng" algn="ctr">
                      <a:noFill/>
                      <a:prstDash val="solid"/>
                      <a:round/>
                      <a:headEnd type="none" w="med" len="med"/>
                      <a:tailEnd type="none" w="med" len="med"/>
                    </a:lnL>
                    <a:lnR w="19050" cap="flat" cmpd="sng" algn="ctr">
                      <a:solidFill>
                        <a:srgbClr val="4F81BD"/>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76602">
                <a:tc>
                  <a:txBody>
                    <a:bodyPr/>
                    <a:lstStyle/>
                    <a:p>
                      <a:pPr algn="r"/>
                      <a:endParaRPr lang="pl-PL" sz="1200" dirty="0">
                        <a:solidFill>
                          <a:schemeClr val="bg1">
                            <a:lumMod val="75000"/>
                          </a:schemeClr>
                        </a:solidFill>
                      </a:endParaRPr>
                    </a:p>
                  </a:txBody>
                  <a:tcPr marL="0" marR="0">
                    <a:lnL w="19050" cap="flat" cmpd="sng" algn="ctr">
                      <a:solidFill>
                        <a:srgbClr val="4F81BD"/>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
                          <a:srgbClr val="8EC530"/>
                        </a:buClr>
                        <a:buSzTx/>
                        <a:buFont typeface="Wingdings" pitchFamily="2" charset="2"/>
                        <a:buNone/>
                        <a:tabLst/>
                        <a:defRPr/>
                      </a:pPr>
                      <a:r>
                        <a:rPr lang="en-US" sz="1100" noProof="0" dirty="0" smtClean="0"/>
                        <a:t>The site</a:t>
                      </a:r>
                      <a:r>
                        <a:rPr lang="en-US" sz="1100" baseline="0" noProof="0" dirty="0" smtClean="0"/>
                        <a:t> is constructed very correctly, however lack of some easy-to-implement solutions is a great chance for quick and efficient improvement.</a:t>
                      </a:r>
                      <a:endParaRPr lang="en-US" sz="1100" noProof="0" dirty="0" smtClean="0"/>
                    </a:p>
                    <a:p>
                      <a:pPr marL="0" indent="0" algn="l">
                        <a:buClr>
                          <a:srgbClr val="8EC530"/>
                        </a:buClr>
                        <a:buFont typeface="Wingdings" pitchFamily="2" charset="2"/>
                        <a:buNone/>
                      </a:pPr>
                      <a:endParaRPr lang="en-US" sz="1100" baseline="0" noProof="0" dirty="0" smtClean="0"/>
                    </a:p>
                  </a:txBody>
                  <a:tcPr marR="216000" marB="180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a:buClr>
                          <a:srgbClr val="8EC530"/>
                        </a:buClr>
                        <a:buFont typeface="Wingdings" pitchFamily="2" charset="2"/>
                        <a:buNone/>
                      </a:pPr>
                      <a:endParaRPr lang="en-US" sz="1100" baseline="0" noProof="0" dirty="0" smtClean="0"/>
                    </a:p>
                  </a:txBody>
                  <a:tcPr marR="216000" marB="180000">
                    <a:lnL w="12700" cap="flat" cmpd="sng" algn="ctr">
                      <a:noFill/>
                      <a:prstDash val="solid"/>
                      <a:round/>
                      <a:headEnd type="none" w="med" len="med"/>
                      <a:tailEnd type="none" w="med" len="med"/>
                    </a:lnL>
                    <a:lnR w="19050" cap="flat" cmpd="sng" algn="ctr">
                      <a:solidFill>
                        <a:srgbClr val="4F81BD"/>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3618">
                <a:tc>
                  <a:txBody>
                    <a:bodyPr/>
                    <a:lstStyle/>
                    <a:p>
                      <a:pPr algn="r"/>
                      <a:endParaRPr lang="pl-PL" sz="1200" dirty="0">
                        <a:solidFill>
                          <a:schemeClr val="bg1">
                            <a:lumMod val="75000"/>
                          </a:schemeClr>
                        </a:solidFill>
                      </a:endParaRPr>
                    </a:p>
                  </a:txBody>
                  <a:tcPr marL="0" marR="0" marT="0" marB="0">
                    <a:lnL w="19050" cap="flat" cmpd="sng" algn="ctr">
                      <a:solidFill>
                        <a:srgbClr val="4F81BD"/>
                      </a:solidFill>
                      <a:prstDash val="sys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4F81BD"/>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b="0" noProof="0" dirty="0" smtClean="0"/>
                    </a:p>
                  </a:txBody>
                  <a:tcPr marR="21600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4F81BD"/>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b="0" noProof="0" dirty="0" smtClean="0"/>
                    </a:p>
                  </a:txBody>
                  <a:tcPr marR="216000" marT="0" marB="0">
                    <a:lnL w="12700" cap="flat" cmpd="sng" algn="ctr">
                      <a:noFill/>
                      <a:prstDash val="solid"/>
                      <a:round/>
                      <a:headEnd type="none" w="med" len="med"/>
                      <a:tailEnd type="none" w="med" len="med"/>
                    </a:lnL>
                    <a:lnR w="19050" cap="flat" cmpd="sng" algn="ctr">
                      <a:solidFill>
                        <a:srgbClr val="4F81BD"/>
                      </a:solidFill>
                      <a:prstDash val="sysDot"/>
                      <a:round/>
                      <a:headEnd type="none" w="med" len="med"/>
                      <a:tailEnd type="none" w="med" len="med"/>
                    </a:lnR>
                    <a:lnT w="12700" cap="flat" cmpd="sng" algn="ctr">
                      <a:noFill/>
                      <a:prstDash val="solid"/>
                      <a:round/>
                      <a:headEnd type="none" w="med" len="med"/>
                      <a:tailEnd type="none" w="med" len="med"/>
                    </a:lnT>
                    <a:lnB w="19050" cap="flat" cmpd="sng" algn="ctr">
                      <a:solidFill>
                        <a:srgbClr val="4F81BD"/>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4" name="Tabela 13"/>
          <p:cNvGraphicFramePr>
            <a:graphicFrameLocks noGrp="1"/>
          </p:cNvGraphicFramePr>
          <p:nvPr userDrawn="1"/>
        </p:nvGraphicFramePr>
        <p:xfrm>
          <a:off x="3424757" y="2001423"/>
          <a:ext cx="2580235" cy="3780252"/>
        </p:xfrm>
        <a:graphic>
          <a:graphicData uri="http://schemas.openxmlformats.org/drawingml/2006/table">
            <a:tbl>
              <a:tblPr firstRow="1" bandRow="1">
                <a:tableStyleId>{5C22544A-7EE6-4342-B048-85BDC9FD1C3A}</a:tableStyleId>
              </a:tblPr>
              <a:tblGrid>
                <a:gridCol w="240934"/>
                <a:gridCol w="2339301"/>
              </a:tblGrid>
              <a:tr h="420193">
                <a:tc>
                  <a:txBody>
                    <a:bodyPr/>
                    <a:lstStyle/>
                    <a:p>
                      <a:pPr algn="r"/>
                      <a:r>
                        <a:rPr kumimoji="0" lang="pl-PL" sz="1200" b="1" i="0" u="none" strike="noStrike" cap="none" normalizeH="0" baseline="0" dirty="0" smtClean="0">
                          <a:ln>
                            <a:noFill/>
                          </a:ln>
                          <a:solidFill>
                            <a:schemeClr val="bg1">
                              <a:lumMod val="75000"/>
                            </a:schemeClr>
                          </a:solidFill>
                          <a:effectLst/>
                          <a:latin typeface="+mn-lt"/>
                        </a:rPr>
                        <a:t>//</a:t>
                      </a:r>
                      <a:endParaRPr lang="pl-PL" sz="1200" dirty="0">
                        <a:solidFill>
                          <a:schemeClr val="bg1">
                            <a:lumMod val="75000"/>
                          </a:schemeClr>
                        </a:solidFill>
                      </a:endParaRPr>
                    </a:p>
                  </a:txBody>
                  <a:tcPr marL="0" marR="0" marT="108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cap="none" normalizeH="0" baseline="0" dirty="0" err="1" smtClean="0">
                          <a:ln>
                            <a:noFill/>
                          </a:ln>
                          <a:solidFill>
                            <a:srgbClr val="4F81BD"/>
                          </a:solidFill>
                          <a:effectLst/>
                          <a:latin typeface="+mn-lt"/>
                        </a:rPr>
                        <a:t>Advantages</a:t>
                      </a:r>
                      <a:r>
                        <a:rPr kumimoji="0" lang="pl-PL" sz="1200" b="1" i="0" u="none" strike="noStrike" cap="none" normalizeH="0" baseline="0" dirty="0" smtClean="0">
                          <a:ln>
                            <a:noFill/>
                          </a:ln>
                          <a:solidFill>
                            <a:srgbClr val="4F81BD"/>
                          </a:solidFill>
                          <a:effectLst/>
                          <a:latin typeface="+mn-lt"/>
                        </a:rPr>
                        <a:t>:</a:t>
                      </a:r>
                    </a:p>
                  </a:txBody>
                  <a:tcPr marR="180000" marT="108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175340">
                <a:tc>
                  <a:txBody>
                    <a:bodyPr/>
                    <a:lstStyle/>
                    <a:p>
                      <a:pPr algn="r"/>
                      <a:endParaRPr lang="pl-PL" sz="1200" dirty="0">
                        <a:solidFill>
                          <a:schemeClr val="bg1">
                            <a:lumMod val="75000"/>
                          </a:schemeClr>
                        </a:solidFill>
                      </a:endParaRPr>
                    </a:p>
                  </a:txBody>
                  <a:tcPr marL="0" marR="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180975" algn="l">
                        <a:lnSpc>
                          <a:spcPct val="150000"/>
                        </a:lnSpc>
                        <a:buClr>
                          <a:srgbClr val="8EC530"/>
                        </a:buClr>
                        <a:buFont typeface="Wingdings" pitchFamily="2" charset="2"/>
                        <a:buChar char="ü"/>
                      </a:pPr>
                      <a:r>
                        <a:rPr lang="en-US" sz="1100" noProof="0" dirty="0" smtClean="0"/>
                        <a:t>Clear</a:t>
                      </a:r>
                      <a:r>
                        <a:rPr lang="en-US" sz="1100" baseline="0" noProof="0" dirty="0" smtClean="0"/>
                        <a:t>ly divided menu sections</a:t>
                      </a:r>
                    </a:p>
                    <a:p>
                      <a:pPr marL="0" indent="180975" algn="l">
                        <a:lnSpc>
                          <a:spcPct val="150000"/>
                        </a:lnSpc>
                        <a:buClr>
                          <a:srgbClr val="8EC530"/>
                        </a:buClr>
                        <a:buFont typeface="Wingdings" pitchFamily="2" charset="2"/>
                        <a:buChar char="ü"/>
                      </a:pPr>
                      <a:r>
                        <a:rPr lang="en-US" sz="1100" baseline="0" noProof="0" dirty="0" smtClean="0"/>
                        <a:t>Consistent construction</a:t>
                      </a:r>
                    </a:p>
                    <a:p>
                      <a:pPr marL="0" indent="180975" algn="l">
                        <a:lnSpc>
                          <a:spcPct val="150000"/>
                        </a:lnSpc>
                        <a:buClr>
                          <a:srgbClr val="8EC530"/>
                        </a:buClr>
                        <a:buFont typeface="Wingdings" pitchFamily="2" charset="2"/>
                        <a:buChar char="ü"/>
                      </a:pPr>
                      <a:r>
                        <a:rPr lang="en-US" sz="1100" baseline="0" noProof="0" dirty="0" smtClean="0"/>
                        <a:t>Great search tool – filterable sections and graphic presentation of results</a:t>
                      </a:r>
                    </a:p>
                    <a:p>
                      <a:pPr marL="0" indent="180975" algn="l">
                        <a:lnSpc>
                          <a:spcPct val="150000"/>
                        </a:lnSpc>
                        <a:buClr>
                          <a:srgbClr val="8EC530"/>
                        </a:buClr>
                        <a:buFont typeface="Wingdings" pitchFamily="2" charset="2"/>
                        <a:buChar char="ü"/>
                      </a:pPr>
                      <a:r>
                        <a:rPr lang="en-US" sz="1100" baseline="0" noProof="0" dirty="0" smtClean="0"/>
                        <a:t>Well balanced content</a:t>
                      </a:r>
                    </a:p>
                    <a:p>
                      <a:pPr marL="0" indent="180975" algn="l">
                        <a:lnSpc>
                          <a:spcPct val="150000"/>
                        </a:lnSpc>
                        <a:buClr>
                          <a:srgbClr val="8EC530"/>
                        </a:buClr>
                        <a:buFont typeface="Wingdings" pitchFamily="2" charset="2"/>
                        <a:buChar char="ü"/>
                      </a:pPr>
                      <a:r>
                        <a:rPr lang="en-US" sz="1100" baseline="0" noProof="0" dirty="0" smtClean="0"/>
                        <a:t>Wide variety of articles promotion – most viewed, most emailed, most commented</a:t>
                      </a: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txBody>
                  <a:tcPr marR="180000" marB="180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84719">
                <a:tc>
                  <a:txBody>
                    <a:bodyPr/>
                    <a:lstStyle/>
                    <a:p>
                      <a:pPr algn="r"/>
                      <a:endParaRPr lang="pl-PL" sz="1200" dirty="0">
                        <a:solidFill>
                          <a:schemeClr val="bg1">
                            <a:lumMod val="75000"/>
                          </a:schemeClr>
                        </a:solidFill>
                      </a:endParaRPr>
                    </a:p>
                  </a:txBody>
                  <a:tcPr marL="0" marR="0" marT="0" marB="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b="0" noProof="0" dirty="0" smtClean="0"/>
                    </a:p>
                  </a:txBody>
                  <a:tcPr marR="18000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graphicFrame>
        <p:nvGraphicFramePr>
          <p:cNvPr id="15" name="Tabela 14"/>
          <p:cNvGraphicFramePr>
            <a:graphicFrameLocks noGrp="1"/>
          </p:cNvGraphicFramePr>
          <p:nvPr userDrawn="1"/>
        </p:nvGraphicFramePr>
        <p:xfrm>
          <a:off x="6191743" y="2001423"/>
          <a:ext cx="2628407" cy="3786428"/>
        </p:xfrm>
        <a:graphic>
          <a:graphicData uri="http://schemas.openxmlformats.org/drawingml/2006/table">
            <a:tbl>
              <a:tblPr firstRow="1" bandRow="1">
                <a:tableStyleId>{5C22544A-7EE6-4342-B048-85BDC9FD1C3A}</a:tableStyleId>
              </a:tblPr>
              <a:tblGrid>
                <a:gridCol w="245433"/>
                <a:gridCol w="2382974"/>
              </a:tblGrid>
              <a:tr h="420985">
                <a:tc>
                  <a:txBody>
                    <a:bodyPr/>
                    <a:lstStyle/>
                    <a:p>
                      <a:pPr algn="r"/>
                      <a:r>
                        <a:rPr kumimoji="0" lang="pl-PL" sz="1200" b="1" i="0" u="none" strike="noStrike" cap="none" normalizeH="0" baseline="0" dirty="0" smtClean="0">
                          <a:ln>
                            <a:noFill/>
                          </a:ln>
                          <a:solidFill>
                            <a:schemeClr val="bg1">
                              <a:lumMod val="75000"/>
                            </a:schemeClr>
                          </a:solidFill>
                          <a:effectLst/>
                          <a:latin typeface="+mn-lt"/>
                        </a:rPr>
                        <a:t>//</a:t>
                      </a:r>
                      <a:endParaRPr lang="pl-PL" sz="1200" dirty="0">
                        <a:solidFill>
                          <a:schemeClr val="bg1">
                            <a:lumMod val="75000"/>
                          </a:schemeClr>
                        </a:solidFill>
                      </a:endParaRPr>
                    </a:p>
                  </a:txBody>
                  <a:tcPr marL="0" marR="0" marT="10800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1" i="0" u="none" strike="noStrike" cap="none" normalizeH="0" baseline="0" dirty="0" err="1" smtClean="0">
                          <a:ln>
                            <a:noFill/>
                          </a:ln>
                          <a:solidFill>
                            <a:srgbClr val="4F81BD"/>
                          </a:solidFill>
                          <a:effectLst/>
                          <a:latin typeface="+mn-lt"/>
                        </a:rPr>
                        <a:t>Flaws</a:t>
                      </a:r>
                      <a:r>
                        <a:rPr kumimoji="0" lang="pl-PL" sz="1200" b="1" i="0" u="none" strike="noStrike" cap="none" normalizeH="0" baseline="0" dirty="0" smtClean="0">
                          <a:ln>
                            <a:noFill/>
                          </a:ln>
                          <a:solidFill>
                            <a:srgbClr val="4F81BD"/>
                          </a:solidFill>
                          <a:effectLst/>
                          <a:latin typeface="+mn-lt"/>
                        </a:rPr>
                        <a:t>:</a:t>
                      </a:r>
                      <a:endParaRPr kumimoji="0" lang="en-GB" sz="1200" b="1" i="0" u="none" strike="noStrike" cap="none" normalizeH="0" baseline="0" dirty="0" smtClean="0">
                        <a:ln>
                          <a:noFill/>
                        </a:ln>
                        <a:solidFill>
                          <a:srgbClr val="4F81BD"/>
                        </a:solidFill>
                        <a:effectLst/>
                        <a:latin typeface="+mn-lt"/>
                      </a:endParaRPr>
                    </a:p>
                  </a:txBody>
                  <a:tcPr marR="180000" marT="108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181317">
                <a:tc>
                  <a:txBody>
                    <a:bodyPr/>
                    <a:lstStyle/>
                    <a:p>
                      <a:pPr algn="r"/>
                      <a:endParaRPr lang="pl-PL" sz="1200" dirty="0">
                        <a:solidFill>
                          <a:schemeClr val="bg1">
                            <a:lumMod val="75000"/>
                          </a:schemeClr>
                        </a:solidFill>
                      </a:endParaRPr>
                    </a:p>
                  </a:txBody>
                  <a:tcPr marL="0" marR="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180975" algn="l">
                        <a:lnSpc>
                          <a:spcPct val="150000"/>
                        </a:lnSpc>
                        <a:buClr>
                          <a:srgbClr val="B40000"/>
                        </a:buClr>
                        <a:buFont typeface="Calibri" pitchFamily="34" charset="0"/>
                        <a:buChar char="×"/>
                      </a:pPr>
                      <a:r>
                        <a:rPr lang="en-US" sz="1100" baseline="0" noProof="0" dirty="0" smtClean="0"/>
                        <a:t>Not expanding menu</a:t>
                      </a:r>
                    </a:p>
                    <a:p>
                      <a:pPr marL="0" indent="180975" algn="l">
                        <a:lnSpc>
                          <a:spcPct val="150000"/>
                        </a:lnSpc>
                        <a:buClr>
                          <a:srgbClr val="B40000"/>
                        </a:buClr>
                        <a:buFont typeface="Calibri" pitchFamily="34" charset="0"/>
                        <a:buChar char="×"/>
                      </a:pPr>
                      <a:r>
                        <a:rPr lang="en-US" sz="1100" baseline="0" noProof="0" dirty="0" smtClean="0"/>
                        <a:t>The subscription button is a great nuisance – expand when hovered</a:t>
                      </a:r>
                    </a:p>
                  </a:txBody>
                  <a:tcPr marR="180000" marB="18000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84126">
                <a:tc>
                  <a:txBody>
                    <a:bodyPr/>
                    <a:lstStyle/>
                    <a:p>
                      <a:pPr algn="r"/>
                      <a:endParaRPr lang="pl-PL" sz="1200" dirty="0">
                        <a:solidFill>
                          <a:schemeClr val="bg1">
                            <a:lumMod val="75000"/>
                          </a:schemeClr>
                        </a:solidFill>
                      </a:endParaRPr>
                    </a:p>
                  </a:txBody>
                  <a:tcPr marL="0" marR="0" marT="0" marB="0">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600" b="0" noProof="0" dirty="0" smtClean="0"/>
                    </a:p>
                  </a:txBody>
                  <a:tcPr marR="180000" marT="0" marB="0">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spTree>
    <p:extLst>
      <p:ext uri="{BB962C8B-B14F-4D97-AF65-F5344CB8AC3E}">
        <p14:creationId xmlns:p14="http://schemas.microsoft.com/office/powerpoint/2010/main" xmlns="" val="239480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lajd tytułowy">
    <p:spTree>
      <p:nvGrpSpPr>
        <p:cNvPr id="1" name=""/>
        <p:cNvGrpSpPr/>
        <p:nvPr/>
      </p:nvGrpSpPr>
      <p:grpSpPr>
        <a:xfrm>
          <a:off x="0" y="0"/>
          <a:ext cx="0" cy="0"/>
          <a:chOff x="0" y="0"/>
          <a:chExt cx="0" cy="0"/>
        </a:xfrm>
      </p:grpSpPr>
      <p:pic>
        <p:nvPicPr>
          <p:cNvPr id="8" name="Obraz 7" descr="logo_big_transparent.png"/>
          <p:cNvPicPr>
            <a:picLocks noChangeAspect="1"/>
          </p:cNvPicPr>
          <p:nvPr userDrawn="1"/>
        </p:nvPicPr>
        <p:blipFill>
          <a:blip r:embed="rId2" cstate="screen"/>
          <a:stretch>
            <a:fillRect/>
          </a:stretch>
        </p:blipFill>
        <p:spPr>
          <a:xfrm>
            <a:off x="6173021" y="620360"/>
            <a:ext cx="2359792" cy="504384"/>
          </a:xfrm>
          <a:prstGeom prst="rect">
            <a:avLst/>
          </a:prstGeom>
        </p:spPr>
      </p:pic>
      <p:sp>
        <p:nvSpPr>
          <p:cNvPr id="10" name="Symbol zastępczy stopki 5"/>
          <p:cNvSpPr txBox="1">
            <a:spLocks/>
          </p:cNvSpPr>
          <p:nvPr userDrawn="1"/>
        </p:nvSpPr>
        <p:spPr>
          <a:xfrm>
            <a:off x="5643570" y="6246854"/>
            <a:ext cx="2816218" cy="311130"/>
          </a:xfrm>
          <a:prstGeom prst="rect">
            <a:avLst/>
          </a:prstGeom>
        </p:spPr>
        <p:txBody>
          <a:bodyPr vert="horz" lIns="91440" tIns="45720" rIns="91440" bIns="45720" rtlCol="0" anchor="t"/>
          <a:lstStyle>
            <a:lvl1pPr algn="r">
              <a:defRPr>
                <a:solidFill>
                  <a:schemeClr val="bg1">
                    <a:lumMod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14" name="Prostokąt 13"/>
          <p:cNvSpPr/>
          <p:nvPr userDrawn="1"/>
        </p:nvSpPr>
        <p:spPr>
          <a:xfrm>
            <a:off x="0" y="2492896"/>
            <a:ext cx="9144000" cy="1872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85000"/>
                </a:schemeClr>
              </a:solidFill>
            </a:endParaRPr>
          </a:p>
        </p:txBody>
      </p:sp>
      <p:sp>
        <p:nvSpPr>
          <p:cNvPr id="2" name="Tytuł 1"/>
          <p:cNvSpPr>
            <a:spLocks noGrp="1"/>
          </p:cNvSpPr>
          <p:nvPr>
            <p:ph type="ctrTitle" hasCustomPrompt="1"/>
          </p:nvPr>
        </p:nvSpPr>
        <p:spPr>
          <a:xfrm>
            <a:off x="1048072" y="2815432"/>
            <a:ext cx="7484741" cy="792088"/>
          </a:xfrm>
        </p:spPr>
        <p:txBody>
          <a:bodyPr anchor="t">
            <a:normAutofit/>
          </a:bodyPr>
          <a:lstStyle>
            <a:lvl1pPr algn="l">
              <a:defRPr sz="2400" b="1" baseline="0">
                <a:solidFill>
                  <a:schemeClr val="tx2">
                    <a:lumMod val="75000"/>
                  </a:schemeClr>
                </a:solidFill>
              </a:defRPr>
            </a:lvl1pPr>
          </a:lstStyle>
          <a:p>
            <a:r>
              <a:rPr lang="pl-PL" dirty="0" smtClean="0"/>
              <a:t>Kliknij, aby edytować styl wzorca tytułu </a:t>
            </a:r>
            <a:r>
              <a:rPr lang="pl-PL" dirty="0" err="1" smtClean="0"/>
              <a:t>oooooooooooooooo</a:t>
            </a:r>
            <a:endParaRPr lang="pl-PL" dirty="0"/>
          </a:p>
        </p:txBody>
      </p:sp>
      <p:sp>
        <p:nvSpPr>
          <p:cNvPr id="17" name="Podtytuł 2"/>
          <p:cNvSpPr>
            <a:spLocks noGrp="1"/>
          </p:cNvSpPr>
          <p:nvPr>
            <p:ph type="subTitle" idx="1"/>
          </p:nvPr>
        </p:nvSpPr>
        <p:spPr>
          <a:xfrm>
            <a:off x="1043607" y="3716312"/>
            <a:ext cx="7489205" cy="288752"/>
          </a:xfrm>
        </p:spPr>
        <p:txBody>
          <a:bodyPr>
            <a:noAutofit/>
          </a:bodyPr>
          <a:lstStyle>
            <a:lvl1pPr marL="0" indent="0" algn="l">
              <a:buNone/>
              <a:defRPr sz="1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pic>
        <p:nvPicPr>
          <p:cNvPr id="9" name="Obraz 8" descr="Logos to the background.png"/>
          <p:cNvPicPr>
            <a:picLocks noChangeAspect="1"/>
          </p:cNvPicPr>
          <p:nvPr userDrawn="1"/>
        </p:nvPicPr>
        <p:blipFill>
          <a:blip r:embed="rId3" cstate="print"/>
          <a:stretch>
            <a:fillRect/>
          </a:stretch>
        </p:blipFill>
        <p:spPr>
          <a:xfrm>
            <a:off x="32" y="4411888"/>
            <a:ext cx="9144000" cy="3089078"/>
          </a:xfrm>
          <a:prstGeom prst="rect">
            <a:avLst/>
          </a:prstGeom>
        </p:spPr>
      </p:pic>
      <p:sp>
        <p:nvSpPr>
          <p:cNvPr id="11" name="Prostokąt 10"/>
          <p:cNvSpPr/>
          <p:nvPr userDrawn="1"/>
        </p:nvSpPr>
        <p:spPr>
          <a:xfrm>
            <a:off x="0" y="4643447"/>
            <a:ext cx="9144000" cy="221455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lumMod val="85000"/>
                </a:schemeClr>
              </a:solidFill>
            </a:endParaRPr>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ytuł i tekst pionowy">
    <p:spTree>
      <p:nvGrpSpPr>
        <p:cNvPr id="1" name=""/>
        <p:cNvGrpSpPr/>
        <p:nvPr/>
      </p:nvGrpSpPr>
      <p:grpSpPr>
        <a:xfrm>
          <a:off x="0" y="0"/>
          <a:ext cx="0" cy="0"/>
          <a:chOff x="0" y="0"/>
          <a:chExt cx="0" cy="0"/>
        </a:xfrm>
      </p:grpSpPr>
      <p:graphicFrame>
        <p:nvGraphicFramePr>
          <p:cNvPr id="7" name="Tabela 6"/>
          <p:cNvGraphicFramePr>
            <a:graphicFrameLocks noGrp="1"/>
          </p:cNvGraphicFramePr>
          <p:nvPr userDrawn="1"/>
        </p:nvGraphicFramePr>
        <p:xfrm>
          <a:off x="1802921" y="1521545"/>
          <a:ext cx="6595854" cy="3167209"/>
        </p:xfrm>
        <a:graphic>
          <a:graphicData uri="http://schemas.openxmlformats.org/drawingml/2006/table">
            <a:tbl>
              <a:tblPr firstRow="1" bandRow="1">
                <a:tableStyleId>{5C22544A-7EE6-4342-B048-85BDC9FD1C3A}</a:tableStyleId>
              </a:tblPr>
              <a:tblGrid>
                <a:gridCol w="1664898"/>
                <a:gridCol w="4930956"/>
              </a:tblGrid>
              <a:tr h="493409">
                <a:tc>
                  <a:txBody>
                    <a:bodyPr/>
                    <a:lstStyle/>
                    <a:p>
                      <a:pPr algn="l"/>
                      <a:r>
                        <a:rPr lang="en-US" sz="1000" b="1" dirty="0" smtClean="0">
                          <a:solidFill>
                            <a:srgbClr val="0070C0"/>
                          </a:solidFill>
                          <a:latin typeface="Tahoma" pitchFamily="34" charset="0"/>
                          <a:cs typeface="Tahoma" pitchFamily="34" charset="0"/>
                        </a:rPr>
                        <a:t>CON</a:t>
                      </a:r>
                      <a:r>
                        <a:rPr lang="pl-PL" sz="1000" b="1" dirty="0" smtClean="0">
                          <a:solidFill>
                            <a:srgbClr val="0070C0"/>
                          </a:solidFill>
                          <a:latin typeface="Tahoma" pitchFamily="34" charset="0"/>
                          <a:cs typeface="Tahoma" pitchFamily="34" charset="0"/>
                        </a:rPr>
                        <a:t>TENT</a:t>
                      </a:r>
                      <a:endParaRPr lang="pl-PL" sz="1000" dirty="0"/>
                    </a:p>
                  </a:txBody>
                  <a:tcPr marL="180000" marR="108000" marT="108000" marB="108000"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algn="just" defTabSz="914400" rtl="0" eaLnBrk="1" latinLnBrk="0" hangingPunct="1">
                        <a:spcAft>
                          <a:spcPts val="0"/>
                        </a:spcAft>
                        <a:buFont typeface="Arial" pitchFamily="34" charset="0"/>
                        <a:buNone/>
                      </a:pPr>
                      <a:r>
                        <a:rPr lang="en-US" sz="1100" b="0" kern="1200" baseline="0" noProof="0" dirty="0" smtClean="0">
                          <a:solidFill>
                            <a:srgbClr val="404040"/>
                          </a:solidFill>
                          <a:latin typeface="+mn-lt"/>
                          <a:ea typeface="Cambria"/>
                          <a:cs typeface="Times New Roman"/>
                        </a:rPr>
                        <a:t>Articles containing fashion tips should not be in a form of slideshows only. A written content should be offered, because the tips may be unclear for the users</a:t>
                      </a:r>
                    </a:p>
                  </a:txBody>
                  <a:tcPr marL="180000" marR="108000" marT="108000" marB="108000">
                    <a:lnL w="190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endParaRPr lang="pl-PL" sz="100" dirty="0"/>
                    </a:p>
                  </a:txBody>
                  <a:tcPr marL="180000" marR="0" marT="0" marB="0">
                    <a:lnL w="1905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pl-PL"/>
                    </a:p>
                  </a:txBody>
                  <a:tcPr/>
                </a:tc>
              </a:tr>
              <a:tr h="282223">
                <a:tc>
                  <a:txBody>
                    <a:bodyPr/>
                    <a:lstStyle/>
                    <a:p>
                      <a:endParaRPr lang="pl-PL" dirty="0"/>
                    </a:p>
                  </a:txBody>
                  <a:tcPr marL="180000" marR="0" marT="0" marB="0">
                    <a:lnL w="1270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1" dirty="0" smtClean="0">
                          <a:solidFill>
                            <a:schemeClr val="accent1">
                              <a:lumMod val="75000"/>
                            </a:schemeClr>
                          </a:solidFill>
                        </a:rPr>
                        <a:t>1. Best </a:t>
                      </a:r>
                      <a:r>
                        <a:rPr lang="pl-PL" sz="800" b="1" dirty="0" err="1" smtClean="0">
                          <a:solidFill>
                            <a:schemeClr val="accent1">
                              <a:lumMod val="75000"/>
                            </a:schemeClr>
                          </a:solidFill>
                        </a:rPr>
                        <a:t>practices</a:t>
                      </a:r>
                      <a:r>
                        <a:rPr lang="pl-PL" sz="800" b="1" dirty="0" smtClean="0">
                          <a:solidFill>
                            <a:schemeClr val="accent1">
                              <a:lumMod val="75000"/>
                            </a:schemeClr>
                          </a:solidFill>
                        </a:rPr>
                        <a:t> :</a:t>
                      </a:r>
                    </a:p>
                    <a:p>
                      <a:r>
                        <a:rPr lang="pl-PL" sz="800" b="0" dirty="0" smtClean="0">
                          <a:solidFill>
                            <a:schemeClr val="tx1">
                              <a:lumMod val="75000"/>
                              <a:lumOff val="25000"/>
                            </a:schemeClr>
                          </a:solidFill>
                        </a:rPr>
                        <a:t> </a:t>
                      </a:r>
                      <a:r>
                        <a:rPr lang="pl-PL" sz="800" b="0" dirty="0" smtClean="0">
                          <a:solidFill>
                            <a:schemeClr val="bg1">
                              <a:lumMod val="65000"/>
                            </a:schemeClr>
                          </a:solidFill>
                        </a:rPr>
                        <a:t>http://measuretheweb.com/</a:t>
                      </a:r>
                    </a:p>
                  </a:txBody>
                  <a:tcPr marL="180000" marR="108000" marT="36000" marB="36000">
                    <a:lnL w="190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endParaRPr lang="pl-PL" dirty="0"/>
                    </a:p>
                  </a:txBody>
                  <a:tcPr marL="180000" marR="0" marT="0" marB="0">
                    <a:lnL w="1270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buFont typeface="Arial" pitchFamily="34" charset="0"/>
                        <a:buNone/>
                      </a:pPr>
                      <a:r>
                        <a:rPr lang="en-US" sz="1100" baseline="0" noProof="0" dirty="0" smtClean="0">
                          <a:solidFill>
                            <a:srgbClr val="404040"/>
                          </a:solidFill>
                          <a:latin typeface="+mn-lt"/>
                          <a:ea typeface="Cambria"/>
                          <a:cs typeface="Times New Roman"/>
                        </a:rPr>
                        <a:t>Introduction of own-brand software for mobile devices is recommended, as this practice is beginning  to be offered by the competitors</a:t>
                      </a:r>
                    </a:p>
                  </a:txBody>
                  <a:tcPr marL="180000" marR="108000" marT="108000" marB="108000">
                    <a:lnL w="190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2744">
                <a:tc>
                  <a:txBody>
                    <a:bodyPr/>
                    <a:lstStyle/>
                    <a:p>
                      <a:endParaRPr lang="pl-PL" dirty="0"/>
                    </a:p>
                  </a:txBody>
                  <a:tcPr marL="180000" marR="0" marT="0" marB="0">
                    <a:lnL w="1270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800" b="0" kern="1200" dirty="0" smtClean="0">
                        <a:solidFill>
                          <a:schemeClr val="bg1">
                            <a:lumMod val="65000"/>
                          </a:schemeClr>
                        </a:solidFill>
                        <a:latin typeface="+mn-lt"/>
                        <a:ea typeface="+mn-ea"/>
                        <a:cs typeface="+mn-cs"/>
                      </a:endParaRPr>
                    </a:p>
                  </a:txBody>
                  <a:tcPr marL="180000" marR="108000" marT="36000" marB="36000">
                    <a:lnL w="190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endParaRPr lang="pl-PL" dirty="0"/>
                    </a:p>
                  </a:txBody>
                  <a:tcPr marL="180000" marR="0" marT="0" marB="0">
                    <a:lnL w="1270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buFont typeface="Arial" pitchFamily="34" charset="0"/>
                        <a:buNone/>
                      </a:pPr>
                      <a:r>
                        <a:rPr lang="en-US" sz="1100" kern="1200" baseline="0" noProof="0" dirty="0" smtClean="0">
                          <a:solidFill>
                            <a:srgbClr val="404040"/>
                          </a:solidFill>
                          <a:latin typeface="+mn-lt"/>
                          <a:ea typeface="Cambria"/>
                          <a:cs typeface="Times New Roman"/>
                        </a:rPr>
                        <a:t>The newest content should be promoted more using more</a:t>
                      </a:r>
                    </a:p>
                  </a:txBody>
                  <a:tcPr marL="180000" marR="108000" marT="108000" marB="108000">
                    <a:lnL w="190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2993">
                <a:tc>
                  <a:txBody>
                    <a:bodyPr/>
                    <a:lstStyle/>
                    <a:p>
                      <a:endParaRPr lang="pl-PL" dirty="0"/>
                    </a:p>
                  </a:txBody>
                  <a:tcPr marL="180000" marR="0" marT="0" marB="0">
                    <a:lnL w="1270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800" b="1" i="0" u="none" strike="noStrike" kern="1200" cap="none" spc="0" normalizeH="0" baseline="0" noProof="0" dirty="0" smtClean="0">
                          <a:ln>
                            <a:noFill/>
                          </a:ln>
                          <a:solidFill>
                            <a:srgbClr val="4F81BD">
                              <a:lumMod val="75000"/>
                            </a:srgbClr>
                          </a:solidFill>
                          <a:effectLst/>
                          <a:uLnTx/>
                          <a:uFillTx/>
                          <a:latin typeface="+mn-lt"/>
                          <a:ea typeface="+mn-ea"/>
                          <a:cs typeface="+mn-cs"/>
                        </a:rPr>
                        <a:t>2. Best </a:t>
                      </a:r>
                      <a:r>
                        <a:rPr kumimoji="0" lang="pl-PL" sz="800" b="1" i="0" u="none" strike="noStrike" kern="1200" cap="none" spc="0" normalizeH="0" baseline="0" noProof="0" dirty="0" err="1" smtClean="0">
                          <a:ln>
                            <a:noFill/>
                          </a:ln>
                          <a:solidFill>
                            <a:srgbClr val="4F81BD">
                              <a:lumMod val="75000"/>
                            </a:srgbClr>
                          </a:solidFill>
                          <a:effectLst/>
                          <a:uLnTx/>
                          <a:uFillTx/>
                          <a:latin typeface="+mn-lt"/>
                          <a:ea typeface="+mn-ea"/>
                          <a:cs typeface="+mn-cs"/>
                        </a:rPr>
                        <a:t>practices</a:t>
                      </a:r>
                      <a:r>
                        <a:rPr kumimoji="0" lang="pl-PL" sz="800" b="1" i="0" u="none" strike="noStrike" kern="1200" cap="none" spc="0" normalizeH="0" baseline="0" noProof="0" dirty="0" smtClean="0">
                          <a:ln>
                            <a:noFill/>
                          </a:ln>
                          <a:solidFill>
                            <a:srgbClr val="4F81BD">
                              <a:lumMod val="75000"/>
                            </a:srgbClr>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lumMod val="65000"/>
                            </a:prstClr>
                          </a:solidFill>
                          <a:effectLst/>
                          <a:uLnTx/>
                          <a:uFillTx/>
                          <a:latin typeface="+mn-lt"/>
                          <a:ea typeface="+mn-ea"/>
                          <a:cs typeface="+mn-cs"/>
                        </a:rPr>
                        <a:t>http://measuretheweb.com/2010/06/22/love-apples-and-the-internet-or-ipad-in-hungary/</a:t>
                      </a:r>
                    </a:p>
                  </a:txBody>
                  <a:tcPr marL="180000" marR="108000" marT="36000" marB="36000">
                    <a:lnL w="190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370840">
                <a:tc>
                  <a:txBody>
                    <a:bodyPr/>
                    <a:lstStyle/>
                    <a:p>
                      <a:endParaRPr lang="pl-PL" dirty="0"/>
                    </a:p>
                  </a:txBody>
                  <a:tcPr marL="180000" marR="0" marT="0" marB="0">
                    <a:lnL w="1270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buFont typeface="Arial" pitchFamily="34" charset="0"/>
                        <a:buNone/>
                      </a:pPr>
                      <a:r>
                        <a:rPr lang="en-US" sz="1100" kern="1200" baseline="0" noProof="0" dirty="0" smtClean="0">
                          <a:solidFill>
                            <a:srgbClr val="404040"/>
                          </a:solidFill>
                          <a:latin typeface="+mn-lt"/>
                          <a:ea typeface="Cambria"/>
                          <a:cs typeface="Times New Roman"/>
                        </a:rPr>
                        <a:t>Updating articles should occur more often than on a monthly basis</a:t>
                      </a:r>
                    </a:p>
                  </a:txBody>
                  <a:tcPr marL="180000" marR="108000" marT="108000" marB="108000">
                    <a:lnL w="190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endParaRPr lang="pl-PL" dirty="0"/>
                    </a:p>
                  </a:txBody>
                  <a:tcPr marL="180000" marR="0" marT="0" marB="0">
                    <a:lnL w="12700" cap="flat" cmpd="sng" algn="ctr">
                      <a:no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1" kern="1200" dirty="0" smtClean="0">
                          <a:solidFill>
                            <a:schemeClr val="accent1">
                              <a:lumMod val="75000"/>
                            </a:schemeClr>
                          </a:solidFill>
                          <a:latin typeface="+mn-lt"/>
                          <a:ea typeface="+mn-ea"/>
                          <a:cs typeface="+mn-cs"/>
                        </a:rPr>
                        <a:t>3. Best </a:t>
                      </a:r>
                      <a:r>
                        <a:rPr lang="pl-PL" sz="800" b="1" kern="1200" dirty="0" err="1" smtClean="0">
                          <a:solidFill>
                            <a:schemeClr val="accent1">
                              <a:lumMod val="75000"/>
                            </a:schemeClr>
                          </a:solidFill>
                          <a:latin typeface="+mn-lt"/>
                          <a:ea typeface="+mn-ea"/>
                          <a:cs typeface="+mn-cs"/>
                        </a:rPr>
                        <a:t>practices</a:t>
                      </a:r>
                      <a:r>
                        <a:rPr lang="pl-PL" sz="800" b="1" kern="1200" dirty="0" smtClean="0">
                          <a:solidFill>
                            <a:schemeClr val="accent1">
                              <a:lumMod val="75000"/>
                            </a:schemeClr>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800" b="0" kern="1200" dirty="0" smtClean="0">
                          <a:solidFill>
                            <a:schemeClr val="bg1">
                              <a:lumMod val="65000"/>
                            </a:schemeClr>
                          </a:solidFill>
                          <a:latin typeface="+mn-lt"/>
                          <a:ea typeface="+mn-ea"/>
                          <a:cs typeface="+mn-cs"/>
                        </a:rPr>
                        <a:t>http://measuretheweb.com/2010/06/22/love-apples-and-the-internet-or-ipad-in-hungary/</a:t>
                      </a:r>
                    </a:p>
                  </a:txBody>
                  <a:tcPr marL="180000" marR="108000" marT="36000" marB="36000">
                    <a:lnL w="1905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10" name="Obraz 9" descr="content.png"/>
          <p:cNvPicPr>
            <a:picLocks noChangeAspect="1"/>
          </p:cNvPicPr>
          <p:nvPr userDrawn="1"/>
        </p:nvPicPr>
        <p:blipFill>
          <a:blip r:embed="rId2" cstate="print"/>
          <a:stretch>
            <a:fillRect/>
          </a:stretch>
        </p:blipFill>
        <p:spPr>
          <a:xfrm>
            <a:off x="1152525" y="1596719"/>
            <a:ext cx="331218" cy="326822"/>
          </a:xfrm>
          <a:prstGeom prst="rect">
            <a:avLst/>
          </a:prstGeom>
        </p:spPr>
      </p:pic>
    </p:spTree>
    <p:extLst>
      <p:ext uri="{BB962C8B-B14F-4D97-AF65-F5344CB8AC3E}">
        <p14:creationId xmlns:p14="http://schemas.microsoft.com/office/powerpoint/2010/main" xmlns="" val="18185105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ytuł i tekst pionowy">
    <p:spTree>
      <p:nvGrpSpPr>
        <p:cNvPr id="1" name=""/>
        <p:cNvGrpSpPr/>
        <p:nvPr/>
      </p:nvGrpSpPr>
      <p:grpSpPr>
        <a:xfrm>
          <a:off x="0" y="0"/>
          <a:ext cx="0" cy="0"/>
          <a:chOff x="0" y="0"/>
          <a:chExt cx="0" cy="0"/>
        </a:xfrm>
      </p:grpSpPr>
      <p:graphicFrame>
        <p:nvGraphicFramePr>
          <p:cNvPr id="6" name="Tabela 5"/>
          <p:cNvGraphicFramePr>
            <a:graphicFrameLocks noGrp="1"/>
          </p:cNvGraphicFramePr>
          <p:nvPr userDrawn="1"/>
        </p:nvGraphicFramePr>
        <p:xfrm>
          <a:off x="812800" y="1978371"/>
          <a:ext cx="8007349" cy="633155"/>
        </p:xfrm>
        <a:graphic>
          <a:graphicData uri="http://schemas.openxmlformats.org/drawingml/2006/table">
            <a:tbl>
              <a:tblPr firstRow="1" bandRow="1">
                <a:tableStyleId>{2D5ABB26-0587-4C30-8999-92F81FD0307C}</a:tableStyleId>
              </a:tblPr>
              <a:tblGrid>
                <a:gridCol w="1441324"/>
                <a:gridCol w="751469"/>
                <a:gridCol w="723569"/>
                <a:gridCol w="787179"/>
                <a:gridCol w="779228"/>
                <a:gridCol w="802079"/>
                <a:gridCol w="772279"/>
                <a:gridCol w="749116"/>
                <a:gridCol w="720661"/>
                <a:gridCol w="480445"/>
              </a:tblGrid>
              <a:tr h="126631">
                <a:tc rowSpan="5">
                  <a:txBody>
                    <a:bodyPr/>
                    <a:lstStyle/>
                    <a:p>
                      <a:r>
                        <a:rPr lang="pl-PL" sz="1050" b="1" dirty="0" err="1" smtClean="0">
                          <a:latin typeface="Trebuchet MS" pitchFamily="34" charset="0"/>
                        </a:rPr>
                        <a:t>Website</a:t>
                      </a:r>
                      <a:r>
                        <a:rPr lang="pl-PL" sz="1050" b="1" dirty="0" smtClean="0">
                          <a:latin typeface="Trebuchet MS" pitchFamily="34" charset="0"/>
                        </a:rPr>
                        <a:t> 1</a:t>
                      </a:r>
                      <a:r>
                        <a:rPr lang="pl-PL" sz="1050" b="1" dirty="0" smtClean="0"/>
                        <a:t> </a:t>
                      </a:r>
                      <a:endParaRPr lang="pl-PL" sz="1050" b="1" dirty="0"/>
                    </a:p>
                  </a:txBody>
                  <a:tcPr marL="0" marT="0" marB="0" anchorCtr="1">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r>
                        <a:rPr lang="pl-PL" sz="800" b="1" dirty="0" smtClean="0">
                          <a:solidFill>
                            <a:schemeClr val="tx1"/>
                          </a:solidFill>
                        </a:rPr>
                        <a:t>4,8</a:t>
                      </a:r>
                      <a:endParaRPr lang="pl-PL" sz="800" b="1" dirty="0">
                        <a:solidFill>
                          <a:schemeClr val="tx1"/>
                        </a:solidFil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C5C5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sz="800" b="1" dirty="0" smtClean="0">
                          <a:solidFill>
                            <a:schemeClr val="tx1"/>
                          </a:solidFill>
                        </a:rPr>
                        <a:t>4,5</a:t>
                      </a:r>
                      <a:endParaRPr lang="pl-PL" sz="800" b="1" dirty="0">
                        <a:solidFill>
                          <a:schemeClr val="tx1"/>
                        </a:solidFil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l-PL" sz="800" b="0" dirty="0" smtClean="0">
                          <a:solidFill>
                            <a:schemeClr val="bg1">
                              <a:lumMod val="65000"/>
                            </a:schemeClr>
                          </a:solidFill>
                        </a:rPr>
                        <a:t>4 – 5</a:t>
                      </a:r>
                      <a:endParaRPr lang="pl-PL" sz="800" b="0" dirty="0">
                        <a:solidFill>
                          <a:schemeClr val="bg1">
                            <a:lumMod val="65000"/>
                          </a:schemeClr>
                        </a:solidFill>
                      </a:endParaRPr>
                    </a:p>
                  </a:txBody>
                  <a:tcPr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26631">
                <a:tc vMerge="1">
                  <a:txBody>
                    <a:bodyPr/>
                    <a:lstStyle/>
                    <a:p>
                      <a:endParaRPr lang="pl-PL" sz="800" dirty="0"/>
                    </a:p>
                  </a:txBody>
                  <a:tcPr marT="0" marB="0" anchor="ctr" anchorCtr="1">
                    <a:lnR w="3175" cap="flat" cmpd="sng" algn="ctr">
                      <a:noFill/>
                      <a:prstDash val="solid"/>
                      <a:round/>
                      <a:headEnd type="none" w="med" len="med"/>
                      <a:tailEnd type="none" w="med" len="med"/>
                    </a:lnR>
                    <a:solidFill>
                      <a:schemeClr val="bg1"/>
                    </a:solid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rgbClr val="C5C53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rgbClr val="A6A6A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1" dirty="0" smtClean="0"/>
                        <a:t>3,8</a:t>
                      </a: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1" dirty="0" smtClean="0"/>
                        <a:t>3,2</a:t>
                      </a: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sz="800" b="1" dirty="0" smtClean="0"/>
                        <a:t>4,0</a:t>
                      </a:r>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800" b="0" dirty="0" smtClean="0">
                          <a:solidFill>
                            <a:schemeClr val="bg1">
                              <a:lumMod val="65000"/>
                            </a:schemeClr>
                          </a:solidFill>
                        </a:rPr>
                        <a:t>3 – 4</a:t>
                      </a:r>
                    </a:p>
                  </a:txBody>
                  <a:tcPr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26631">
                <a:tc vMerge="1">
                  <a:txBody>
                    <a:bodyPr/>
                    <a:lstStyle/>
                    <a:p>
                      <a:endParaRPr lang="pl-PL" sz="800" dirty="0"/>
                    </a:p>
                  </a:txBody>
                  <a:tcPr marT="0" marB="0" anchor="ctr" anchorCtr="1">
                    <a:lnR w="3175" cap="flat" cmpd="sng" algn="ctr">
                      <a:noFill/>
                      <a:prstDash val="solid"/>
                      <a:round/>
                      <a:headEnd type="none" w="med" len="med"/>
                      <a:tailEnd type="none" w="med" len="med"/>
                    </a:lnR>
                    <a:solidFill>
                      <a:schemeClr val="bg1"/>
                    </a:solid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800" b="1" dirty="0" smtClean="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rgbClr val="A6A6A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800" b="1" dirty="0" smtClean="0"/>
                        <a:t>2,8</a:t>
                      </a: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800" b="1" dirty="0" smtClean="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rgbClr val="A6A6A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rgbClr val="A6A6A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l-PL" sz="800" b="0" dirty="0" smtClean="0">
                          <a:solidFill>
                            <a:schemeClr val="bg1">
                              <a:lumMod val="65000"/>
                            </a:schemeClr>
                          </a:solidFill>
                        </a:rPr>
                        <a:t>2 – 3</a:t>
                      </a:r>
                      <a:endParaRPr lang="pl-PL" sz="800" b="0" dirty="0">
                        <a:solidFill>
                          <a:schemeClr val="bg1">
                            <a:lumMod val="65000"/>
                          </a:schemeClr>
                        </a:solidFill>
                      </a:endParaRPr>
                    </a:p>
                  </a:txBody>
                  <a:tcPr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126631">
                <a:tc vMerge="1">
                  <a:txBody>
                    <a:bodyPr/>
                    <a:lstStyle/>
                    <a:p>
                      <a:endParaRPr lang="pl-PL" sz="800" dirty="0"/>
                    </a:p>
                  </a:txBody>
                  <a:tcPr marT="0" marB="0" anchor="ctr" anchorCtr="1">
                    <a:lnR w="3175" cap="flat" cmpd="sng" algn="ctr">
                      <a:noFill/>
                      <a:prstDash val="solid"/>
                      <a:round/>
                      <a:headEnd type="none" w="med" len="med"/>
                      <a:tailEnd type="none" w="med" len="med"/>
                    </a:lnR>
                    <a:lnT w="6350" cap="flat" cmpd="sng" algn="ctr">
                      <a:noFill/>
                      <a:prstDash val="solid"/>
                      <a:round/>
                      <a:headEnd type="none" w="med" len="med"/>
                      <a:tailEnd type="none" w="med" len="med"/>
                    </a:lnT>
                    <a:solidFill>
                      <a:schemeClr val="bg1"/>
                    </a:solid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sz="800" b="1" dirty="0" smtClean="0">
                          <a:solidFill>
                            <a:schemeClr val="tx1"/>
                          </a:solidFill>
                        </a:rPr>
                        <a:t>1,8</a:t>
                      </a:r>
                      <a:endParaRPr lang="pl-PL" sz="800" b="1" dirty="0">
                        <a:solidFill>
                          <a:schemeClr val="tx1"/>
                        </a:solidFill>
                      </a:endParaRPr>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800" b="1" dirty="0" smtClean="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800" b="0" dirty="0" smtClean="0">
                          <a:solidFill>
                            <a:schemeClr val="bg1">
                              <a:lumMod val="65000"/>
                            </a:schemeClr>
                          </a:solidFill>
                        </a:rPr>
                        <a:t>1 – 2</a:t>
                      </a:r>
                    </a:p>
                  </a:txBody>
                  <a:tcPr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126631">
                <a:tc vMerge="1">
                  <a:txBody>
                    <a:bodyPr/>
                    <a:lstStyle/>
                    <a:p>
                      <a:endParaRPr lang="pl-PL" sz="800" dirty="0"/>
                    </a:p>
                  </a:txBody>
                  <a:tcPr marT="0" marB="0" anchor="ctr" anchorCtr="1">
                    <a:lnR w="3175" cap="flat" cmpd="sng" algn="ctr">
                      <a:noFill/>
                      <a:prstDash val="solid"/>
                      <a:round/>
                      <a:headEnd type="none" w="med" len="med"/>
                      <a:tailEnd type="none" w="med" len="med"/>
                    </a:lnR>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pl-PL" sz="800" b="1" dirty="0"/>
                    </a:p>
                  </a:txBody>
                  <a:tcPr marL="36000" marR="0" marT="0" marB="0" anchor="b">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sz="800" b="1" dirty="0" smtClean="0"/>
                        <a:t>0,0</a:t>
                      </a:r>
                      <a:endParaRPr lang="pl-PL" sz="800" b="1" dirty="0"/>
                    </a:p>
                  </a:txBody>
                  <a:tcPr marL="36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a:endParaRPr lang="pl-PL" sz="800" b="1" dirty="0"/>
                    </a:p>
                  </a:txBody>
                  <a:tcPr marL="36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l-PL" sz="800" b="0" dirty="0" smtClean="0">
                          <a:solidFill>
                            <a:schemeClr val="bg1">
                              <a:lumMod val="65000"/>
                            </a:schemeClr>
                          </a:solidFill>
                        </a:rPr>
                        <a:t>0 – 1</a:t>
                      </a:r>
                      <a:endParaRPr lang="pl-PL" sz="800" b="0" dirty="0">
                        <a:solidFill>
                          <a:schemeClr val="bg1">
                            <a:lumMod val="65000"/>
                          </a:schemeClr>
                        </a:solidFill>
                      </a:endParaRPr>
                    </a:p>
                  </a:txBody>
                  <a:tcPr marR="72000" marT="0"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1" name="Tabela 10"/>
          <p:cNvGraphicFramePr>
            <a:graphicFrameLocks noGrp="1"/>
          </p:cNvGraphicFramePr>
          <p:nvPr userDrawn="1"/>
        </p:nvGraphicFramePr>
        <p:xfrm>
          <a:off x="812801" y="2937323"/>
          <a:ext cx="8007348" cy="609600"/>
        </p:xfrm>
        <a:graphic>
          <a:graphicData uri="http://schemas.openxmlformats.org/drawingml/2006/table">
            <a:tbl>
              <a:tblPr firstRow="1" bandRow="1">
                <a:tableStyleId>{2D5ABB26-0587-4C30-8999-92F81FD0307C}</a:tableStyleId>
              </a:tblPr>
              <a:tblGrid>
                <a:gridCol w="1441323"/>
                <a:gridCol w="751469"/>
                <a:gridCol w="715617"/>
                <a:gridCol w="787180"/>
                <a:gridCol w="787179"/>
                <a:gridCol w="802082"/>
                <a:gridCol w="764325"/>
                <a:gridCol w="757071"/>
                <a:gridCol w="720661"/>
                <a:gridCol w="480441"/>
              </a:tblGrid>
              <a:tr h="57150">
                <a:tc rowSpan="5">
                  <a:txBody>
                    <a:bodyPr/>
                    <a:lstStyle/>
                    <a:p>
                      <a:r>
                        <a:rPr lang="pl-PL" sz="1050" b="1" dirty="0" err="1" smtClean="0">
                          <a:latin typeface="Trebuchet MS" pitchFamily="34" charset="0"/>
                        </a:rPr>
                        <a:t>Website</a:t>
                      </a:r>
                      <a:r>
                        <a:rPr lang="pl-PL" sz="1050" b="1" dirty="0" smtClean="0">
                          <a:latin typeface="Trebuchet MS" pitchFamily="34" charset="0"/>
                        </a:rPr>
                        <a:t> 2</a:t>
                      </a:r>
                      <a:endParaRPr lang="pl-PL" sz="1050" b="1" dirty="0">
                        <a:latin typeface="Trebuchet MS" pitchFamily="34" charset="0"/>
                      </a:endParaRPr>
                    </a:p>
                  </a:txBody>
                  <a:tcPr marL="0" marT="0" marB="0" anchorCtr="1">
                    <a:lnR w="3175" cap="flat" cmpd="sng" algn="ctr">
                      <a:noFill/>
                      <a:prstDash val="solid"/>
                      <a:round/>
                      <a:headEnd type="none" w="med" len="med"/>
                      <a:tailEnd type="none" w="med" len="med"/>
                    </a:lnR>
                    <a:lnB w="6350" cap="flat" cmpd="sng" algn="ctr">
                      <a:solidFill>
                        <a:schemeClr val="bg1">
                          <a:lumMod val="85000"/>
                        </a:schemeClr>
                      </a:solidFill>
                      <a:prstDash val="solid"/>
                      <a:round/>
                      <a:headEnd type="none" w="med" len="med"/>
                      <a:tailEnd type="none" w="med" len="med"/>
                    </a:lnB>
                    <a:solidFill>
                      <a:schemeClr val="bg1"/>
                    </a:solidFill>
                  </a:tcPr>
                </a:tc>
                <a:tc>
                  <a:txBody>
                    <a:bodyPr/>
                    <a:lstStyle/>
                    <a:p>
                      <a:r>
                        <a:rPr lang="pl-PL" sz="800" b="1" dirty="0" smtClean="0">
                          <a:solidFill>
                            <a:schemeClr val="tx1"/>
                          </a:solidFill>
                        </a:rPr>
                        <a:t>4,4</a:t>
                      </a:r>
                      <a:endParaRPr lang="pl-PL" sz="800" b="1" dirty="0">
                        <a:solidFill>
                          <a:schemeClr val="tx1"/>
                        </a:solidFill>
                      </a:endParaRPr>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l-PL" sz="800" b="1" dirty="0" smtClean="0">
                          <a:solidFill>
                            <a:schemeClr val="tx1"/>
                          </a:solidFill>
                        </a:rPr>
                        <a:t>4,8</a:t>
                      </a:r>
                      <a:endParaRPr lang="pl-PL" sz="800" b="1" dirty="0">
                        <a:solidFill>
                          <a:schemeClr val="tx1"/>
                        </a:solidFill>
                      </a:endParaRPr>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C5C5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l-PL" sz="800" b="1" dirty="0" smtClean="0"/>
                        <a:t>4,9</a:t>
                      </a:r>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C5C5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l-PL" sz="800" b="1" dirty="0" smtClean="0"/>
                        <a:t>4,4</a:t>
                      </a:r>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A6A6A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l-PL" sz="800" b="1" dirty="0" smtClean="0"/>
                        <a:t>4,4</a:t>
                      </a:r>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C5C5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l-PL" sz="800" b="1" dirty="0" smtClean="0"/>
                        <a:t>4,4</a:t>
                      </a:r>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C5C5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l-PL" sz="800" b="0" dirty="0" smtClean="0">
                          <a:solidFill>
                            <a:schemeClr val="bg1">
                              <a:lumMod val="65000"/>
                            </a:schemeClr>
                          </a:solidFill>
                        </a:rPr>
                        <a:t>4 – 5</a:t>
                      </a:r>
                      <a:endParaRPr lang="pl-PL" sz="800" b="0" dirty="0">
                        <a:solidFill>
                          <a:schemeClr val="bg1">
                            <a:lumMod val="65000"/>
                          </a:schemeClr>
                        </a:solidFill>
                      </a:endParaRPr>
                    </a:p>
                  </a:txBody>
                  <a:tcPr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57150">
                <a:tc vMerge="1">
                  <a:txBody>
                    <a:bodyPr/>
                    <a:lstStyle/>
                    <a:p>
                      <a:endParaRPr lang="pl-PL" sz="800" dirty="0"/>
                    </a:p>
                  </a:txBody>
                  <a:tcPr marT="0" marB="0" anchor="ctr" anchorCtr="1">
                    <a:lnR w="3175" cap="flat" cmpd="sng" algn="ctr">
                      <a:noFill/>
                      <a:prstDash val="solid"/>
                      <a:round/>
                      <a:headEnd type="none" w="med" len="med"/>
                      <a:tailEnd type="none" w="med" len="med"/>
                    </a:lnR>
                    <a:solidFill>
                      <a:schemeClr val="bg1"/>
                    </a:solid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rgbClr val="A6A6A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rgbClr val="C5C53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800" b="1" dirty="0" smtClean="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rgbClr val="C5C53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rgbClr val="A6A6A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l-PL" sz="800" b="1" dirty="0" smtClean="0"/>
                        <a:t>3,8</a:t>
                      </a:r>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C5C5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800" b="1" dirty="0" smtClean="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rgbClr val="C5C53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rgbClr val="C5C53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800" b="0" dirty="0" smtClean="0">
                          <a:solidFill>
                            <a:schemeClr val="bg1">
                              <a:lumMod val="65000"/>
                            </a:schemeClr>
                          </a:solidFill>
                        </a:rPr>
                        <a:t>3 – 4</a:t>
                      </a:r>
                    </a:p>
                  </a:txBody>
                  <a:tcPr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57150">
                <a:tc vMerge="1">
                  <a:txBody>
                    <a:bodyPr/>
                    <a:lstStyle/>
                    <a:p>
                      <a:endParaRPr lang="pl-PL" sz="800" dirty="0"/>
                    </a:p>
                  </a:txBody>
                  <a:tcPr marT="0" marB="0" anchor="ctr" anchorCtr="1">
                    <a:lnR w="3175" cap="flat" cmpd="sng" algn="ctr">
                      <a:noFill/>
                      <a:prstDash val="solid"/>
                      <a:round/>
                      <a:headEnd type="none" w="med" len="med"/>
                      <a:tailEnd type="none" w="med" len="med"/>
                    </a:lnR>
                    <a:solidFill>
                      <a:schemeClr val="bg1"/>
                    </a:solid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800" b="1" dirty="0" smtClean="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800" b="1" dirty="0" smtClean="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28575" cap="flat" cmpd="sng" algn="ctr">
                      <a:solidFill>
                        <a:srgbClr val="C5C53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800" b="1" dirty="0" smtClean="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800" b="0" dirty="0" smtClean="0">
                          <a:solidFill>
                            <a:schemeClr val="bg1">
                              <a:lumMod val="65000"/>
                            </a:schemeClr>
                          </a:solidFill>
                        </a:rPr>
                        <a:t>2 – 3</a:t>
                      </a:r>
                    </a:p>
                  </a:txBody>
                  <a:tcPr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57150">
                <a:tc vMerge="1">
                  <a:txBody>
                    <a:bodyPr/>
                    <a:lstStyle/>
                    <a:p>
                      <a:endParaRPr lang="pl-PL" sz="800" dirty="0"/>
                    </a:p>
                  </a:txBody>
                  <a:tcPr marT="0" marB="0" anchor="ctr" anchorCtr="1">
                    <a:lnR w="317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solidFill>
                      <a:schemeClr val="bg1"/>
                    </a:solid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solidFill>
                          <a:schemeClr val="tx1"/>
                        </a:solidFill>
                      </a:endParaRPr>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800" b="1" dirty="0" smtClean="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800" b="0" dirty="0" smtClean="0">
                          <a:solidFill>
                            <a:schemeClr val="bg1">
                              <a:lumMod val="65000"/>
                            </a:schemeClr>
                          </a:solidFill>
                        </a:rPr>
                        <a:t>1 – 2</a:t>
                      </a:r>
                    </a:p>
                  </a:txBody>
                  <a:tcPr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57150">
                <a:tc vMerge="1">
                  <a:txBody>
                    <a:bodyPr/>
                    <a:lstStyle/>
                    <a:p>
                      <a:endParaRPr lang="pl-PL" sz="800" dirty="0"/>
                    </a:p>
                  </a:txBody>
                  <a:tcPr marT="0" marB="0" anchor="ctr" anchorCtr="1">
                    <a:lnR w="3175" cap="flat" cmpd="sng" algn="ctr">
                      <a:noFill/>
                      <a:prstDash val="solid"/>
                      <a:round/>
                      <a:headEnd type="none" w="med" len="med"/>
                      <a:tailEnd type="none" w="med" len="med"/>
                    </a:lnR>
                    <a:solidFill>
                      <a:schemeClr val="bg1"/>
                    </a:solid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800" b="1" dirty="0"/>
                    </a:p>
                  </a:txBody>
                  <a:tcPr marL="36000" marT="0" marB="0" anchor="b">
                    <a:lnL w="3175" cap="flat" cmpd="sng" algn="ctr">
                      <a:noFill/>
                      <a:prstDash val="solid"/>
                      <a:round/>
                      <a:headEnd type="none" w="med" len="med"/>
                      <a:tailEnd type="none" w="med" len="med"/>
                    </a:lnL>
                    <a:lnR w="285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l-PL" sz="800" b="1" dirty="0" smtClean="0"/>
                        <a:t>0,0</a:t>
                      </a:r>
                      <a:endParaRPr lang="pl-PL" sz="800" b="1" dirty="0"/>
                    </a:p>
                  </a:txBody>
                  <a:tcPr marL="36000"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pl-PL" sz="800" b="1" dirty="0"/>
                    </a:p>
                  </a:txBody>
                  <a:tcPr marL="36000" marT="0" marB="0" anchor="b">
                    <a:lnL w="285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800" b="0" dirty="0" smtClean="0">
                          <a:solidFill>
                            <a:schemeClr val="bg1">
                              <a:lumMod val="65000"/>
                            </a:schemeClr>
                          </a:solidFill>
                        </a:rPr>
                        <a:t>0 – 1</a:t>
                      </a:r>
                    </a:p>
                  </a:txBody>
                  <a:tcPr marR="72000" marT="0" marB="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2" name="Tabela 11"/>
          <p:cNvGraphicFramePr>
            <a:graphicFrameLocks noGrp="1"/>
          </p:cNvGraphicFramePr>
          <p:nvPr userDrawn="1"/>
        </p:nvGraphicFramePr>
        <p:xfrm>
          <a:off x="812800" y="5989955"/>
          <a:ext cx="8007350" cy="106680"/>
        </p:xfrm>
        <a:graphic>
          <a:graphicData uri="http://schemas.openxmlformats.org/drawingml/2006/table">
            <a:tbl>
              <a:tblPr firstRow="1" bandRow="1">
                <a:tableStyleId>{2D5ABB26-0587-4C30-8999-92F81FD0307C}</a:tableStyleId>
              </a:tblPr>
              <a:tblGrid>
                <a:gridCol w="1486934"/>
                <a:gridCol w="1859723"/>
                <a:gridCol w="488113"/>
                <a:gridCol w="1914164"/>
                <a:gridCol w="431597"/>
                <a:gridCol w="1826819"/>
              </a:tblGrid>
              <a:tr h="57150">
                <a:tc>
                  <a:txBody>
                    <a:bodyPr/>
                    <a:lstStyle/>
                    <a:p>
                      <a:r>
                        <a:rPr lang="pl-PL" sz="700" b="1" dirty="0" err="1" smtClean="0">
                          <a:latin typeface="Trebuchet MS" pitchFamily="34" charset="0"/>
                        </a:rPr>
                        <a:t>Colour</a:t>
                      </a:r>
                      <a:r>
                        <a:rPr lang="pl-PL" sz="700" b="1" baseline="0" dirty="0" smtClean="0">
                          <a:latin typeface="Trebuchet MS" pitchFamily="34" charset="0"/>
                        </a:rPr>
                        <a:t> </a:t>
                      </a:r>
                      <a:r>
                        <a:rPr lang="pl-PL" sz="700" b="1" baseline="0" dirty="0" err="1" smtClean="0">
                          <a:latin typeface="Trebuchet MS" pitchFamily="34" charset="0"/>
                        </a:rPr>
                        <a:t>meaninig</a:t>
                      </a:r>
                      <a:r>
                        <a:rPr lang="pl-PL" sz="700" b="1" baseline="0" dirty="0" smtClean="0">
                          <a:latin typeface="Trebuchet MS" pitchFamily="34" charset="0"/>
                        </a:rPr>
                        <a:t>:</a:t>
                      </a:r>
                      <a:endParaRPr lang="pl-PL" sz="700" b="1" dirty="0">
                        <a:latin typeface="Trebuchet MS" pitchFamily="34" charset="0"/>
                      </a:endParaRPr>
                    </a:p>
                  </a:txBody>
                  <a:tcPr marL="0" marT="0" marB="0" anchor="ctr" anchorCtr="1">
                    <a:lnL>
                      <a:noFill/>
                    </a:lnL>
                    <a:lnR w="3175"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700" b="1" dirty="0" err="1" smtClean="0">
                          <a:solidFill>
                            <a:schemeClr val="tx1"/>
                          </a:solidFill>
                        </a:rPr>
                        <a:t>The</a:t>
                      </a:r>
                      <a:r>
                        <a:rPr lang="pl-PL" sz="700" b="1" dirty="0" smtClean="0">
                          <a:solidFill>
                            <a:schemeClr val="tx1"/>
                          </a:solidFill>
                        </a:rPr>
                        <a:t> </a:t>
                      </a:r>
                      <a:r>
                        <a:rPr lang="pl-PL" sz="700" b="1" dirty="0" err="1" smtClean="0">
                          <a:solidFill>
                            <a:schemeClr val="tx1"/>
                          </a:solidFill>
                        </a:rPr>
                        <a:t>highest</a:t>
                      </a:r>
                      <a:r>
                        <a:rPr lang="pl-PL" sz="700" b="1" dirty="0" smtClean="0">
                          <a:solidFill>
                            <a:schemeClr val="tx1"/>
                          </a:solidFill>
                        </a:rPr>
                        <a:t> </a:t>
                      </a:r>
                      <a:r>
                        <a:rPr lang="pl-PL" sz="700" b="1" dirty="0" err="1" smtClean="0">
                          <a:solidFill>
                            <a:schemeClr val="tx1"/>
                          </a:solidFill>
                        </a:rPr>
                        <a:t>score</a:t>
                      </a:r>
                      <a:r>
                        <a:rPr lang="pl-PL" sz="700" b="1" dirty="0" smtClean="0">
                          <a:solidFill>
                            <a:schemeClr val="tx1"/>
                          </a:solidFill>
                        </a:rPr>
                        <a:t> </a:t>
                      </a:r>
                      <a:r>
                        <a:rPr lang="pl-PL" sz="700" b="1" dirty="0" err="1" smtClean="0">
                          <a:solidFill>
                            <a:schemeClr val="tx1"/>
                          </a:solidFill>
                        </a:rPr>
                        <a:t>in</a:t>
                      </a:r>
                      <a:r>
                        <a:rPr lang="pl-PL" sz="700" b="1" dirty="0" smtClean="0">
                          <a:solidFill>
                            <a:schemeClr val="tx1"/>
                          </a:solidFill>
                        </a:rPr>
                        <a:t> </a:t>
                      </a:r>
                      <a:r>
                        <a:rPr lang="pl-PL" sz="700" b="1" dirty="0" err="1" smtClean="0">
                          <a:solidFill>
                            <a:schemeClr val="tx1"/>
                          </a:solidFill>
                        </a:rPr>
                        <a:t>the</a:t>
                      </a:r>
                      <a:r>
                        <a:rPr lang="pl-PL" sz="700" b="1" dirty="0" smtClean="0">
                          <a:solidFill>
                            <a:schemeClr val="tx1"/>
                          </a:solidFill>
                        </a:rPr>
                        <a:t> </a:t>
                      </a:r>
                      <a:r>
                        <a:rPr lang="pl-PL" sz="700" b="1" dirty="0" err="1" smtClean="0">
                          <a:solidFill>
                            <a:schemeClr val="tx1"/>
                          </a:solidFill>
                        </a:rPr>
                        <a:t>category</a:t>
                      </a:r>
                      <a:endParaRPr lang="pl-PL" sz="700" b="1" dirty="0">
                        <a:solidFill>
                          <a:schemeClr val="tx1"/>
                        </a:solidFill>
                      </a:endParaRPr>
                    </a:p>
                  </a:txBody>
                  <a:tcPr marL="72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rgbClr val="C5C5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700" b="1" dirty="0"/>
                    </a:p>
                  </a:txBody>
                  <a:tcPr marL="72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700" b="1" dirty="0" err="1" smtClean="0"/>
                        <a:t>Average</a:t>
                      </a:r>
                      <a:r>
                        <a:rPr lang="pl-PL" sz="700" b="1" baseline="0" dirty="0" smtClean="0"/>
                        <a:t> </a:t>
                      </a:r>
                      <a:r>
                        <a:rPr lang="pl-PL" sz="700" b="1" baseline="0" dirty="0" err="1" smtClean="0"/>
                        <a:t>score</a:t>
                      </a:r>
                      <a:r>
                        <a:rPr lang="pl-PL" sz="700" b="1" baseline="0" dirty="0" smtClean="0"/>
                        <a:t> </a:t>
                      </a:r>
                      <a:r>
                        <a:rPr lang="pl-PL" sz="700" b="1" baseline="0" dirty="0" err="1" smtClean="0"/>
                        <a:t>in</a:t>
                      </a:r>
                      <a:r>
                        <a:rPr lang="pl-PL" sz="700" b="1" baseline="0" dirty="0" smtClean="0"/>
                        <a:t> </a:t>
                      </a:r>
                      <a:r>
                        <a:rPr lang="pl-PL" sz="700" b="1" baseline="0" dirty="0" err="1" smtClean="0"/>
                        <a:t>the</a:t>
                      </a:r>
                      <a:r>
                        <a:rPr lang="pl-PL" sz="700" b="1" baseline="0" dirty="0" smtClean="0"/>
                        <a:t>  </a:t>
                      </a:r>
                      <a:r>
                        <a:rPr lang="pl-PL" sz="700" b="1" baseline="0" dirty="0" err="1" smtClean="0"/>
                        <a:t>category</a:t>
                      </a:r>
                      <a:endParaRPr lang="pl-PL" sz="700" b="1" dirty="0"/>
                    </a:p>
                  </a:txBody>
                  <a:tcPr marL="72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pl-PL" sz="700" b="1" dirty="0"/>
                    </a:p>
                  </a:txBody>
                  <a:tcPr marL="72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pl-PL" sz="700" b="1" dirty="0" err="1" smtClean="0"/>
                        <a:t>The</a:t>
                      </a:r>
                      <a:r>
                        <a:rPr lang="pl-PL" sz="700" b="1" dirty="0" smtClean="0"/>
                        <a:t> </a:t>
                      </a:r>
                      <a:r>
                        <a:rPr lang="pl-PL" sz="700" b="1" dirty="0" err="1" smtClean="0"/>
                        <a:t>lowest</a:t>
                      </a:r>
                      <a:r>
                        <a:rPr lang="pl-PL" sz="700" b="1" dirty="0" smtClean="0"/>
                        <a:t> </a:t>
                      </a:r>
                      <a:r>
                        <a:rPr lang="pl-PL" sz="700" b="1" dirty="0" err="1" smtClean="0"/>
                        <a:t>score</a:t>
                      </a:r>
                      <a:r>
                        <a:rPr lang="pl-PL" sz="700" b="1" dirty="0" smtClean="0"/>
                        <a:t> </a:t>
                      </a:r>
                      <a:r>
                        <a:rPr lang="pl-PL" sz="700" b="1" dirty="0" err="1" smtClean="0"/>
                        <a:t>in</a:t>
                      </a:r>
                      <a:r>
                        <a:rPr lang="pl-PL" sz="700" b="1" dirty="0" smtClean="0"/>
                        <a:t> </a:t>
                      </a:r>
                      <a:r>
                        <a:rPr lang="pl-PL" sz="700" b="1" dirty="0" err="1" smtClean="0"/>
                        <a:t>the</a:t>
                      </a:r>
                      <a:r>
                        <a:rPr lang="pl-PL" sz="700" b="1" dirty="0" smtClean="0"/>
                        <a:t> </a:t>
                      </a:r>
                      <a:r>
                        <a:rPr lang="pl-PL" sz="700" b="1" dirty="0" err="1" smtClean="0"/>
                        <a:t>category</a:t>
                      </a:r>
                      <a:endParaRPr lang="pl-PL" sz="700" b="1" dirty="0"/>
                    </a:p>
                  </a:txBody>
                  <a:tcPr marL="7200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3" name="Tabela 12"/>
          <p:cNvGraphicFramePr>
            <a:graphicFrameLocks noGrp="1"/>
          </p:cNvGraphicFramePr>
          <p:nvPr userDrawn="1"/>
        </p:nvGraphicFramePr>
        <p:xfrm>
          <a:off x="812800" y="1478567"/>
          <a:ext cx="8007349" cy="249360"/>
        </p:xfrm>
        <a:graphic>
          <a:graphicData uri="http://schemas.openxmlformats.org/drawingml/2006/table">
            <a:tbl>
              <a:tblPr firstRow="1" bandRow="1">
                <a:tableStyleId>{2D5ABB26-0587-4C30-8999-92F81FD0307C}</a:tableStyleId>
              </a:tblPr>
              <a:tblGrid>
                <a:gridCol w="1441324"/>
                <a:gridCol w="751469"/>
                <a:gridCol w="723569"/>
                <a:gridCol w="787179"/>
                <a:gridCol w="721342"/>
                <a:gridCol w="859965"/>
                <a:gridCol w="772279"/>
                <a:gridCol w="749116"/>
                <a:gridCol w="720661"/>
                <a:gridCol w="480445"/>
              </a:tblGrid>
              <a:tr h="143801">
                <a:tc>
                  <a:txBody>
                    <a:bodyPr/>
                    <a:lstStyle/>
                    <a:p>
                      <a:endParaRPr lang="pl-PL" sz="1050" b="1" dirty="0"/>
                    </a:p>
                  </a:txBody>
                  <a:tcPr marL="0" marT="0" marB="0" anchor="ctr" anchorCtr="1">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l"/>
                      <a:r>
                        <a:rPr lang="pl-PL" sz="700" b="1" dirty="0" smtClean="0">
                          <a:solidFill>
                            <a:schemeClr val="tx1"/>
                          </a:solidFill>
                          <a:latin typeface="Trebuchet MS" pitchFamily="34" charset="0"/>
                        </a:rPr>
                        <a:t>DESIGN</a:t>
                      </a:r>
                      <a:endParaRPr lang="pl-PL" sz="700" b="1" dirty="0">
                        <a:solidFill>
                          <a:schemeClr val="tx1"/>
                        </a:solidFill>
                        <a:latin typeface="Trebuchet MS" pitchFamily="34" charset="0"/>
                      </a:endParaRPr>
                    </a:p>
                  </a:txBody>
                  <a:tcPr marL="36000" marR="0" marT="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sz="700" b="1" dirty="0" smtClean="0">
                          <a:solidFill>
                            <a:schemeClr val="tx1"/>
                          </a:solidFill>
                          <a:latin typeface="Trebuchet MS" pitchFamily="34" charset="0"/>
                        </a:rPr>
                        <a:t>CONTENT</a:t>
                      </a:r>
                      <a:endParaRPr lang="pl-PL" sz="700" b="1" dirty="0">
                        <a:solidFill>
                          <a:schemeClr val="tx1"/>
                        </a:solidFill>
                        <a:latin typeface="Trebuchet MS" pitchFamily="34" charset="0"/>
                      </a:endParaRPr>
                    </a:p>
                  </a:txBody>
                  <a:tcPr marL="36000" marR="0" marT="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sz="700" b="1" dirty="0" smtClean="0">
                          <a:solidFill>
                            <a:srgbClr val="C00000"/>
                          </a:solidFill>
                          <a:latin typeface="Trebuchet MS" pitchFamily="34" charset="0"/>
                        </a:rPr>
                        <a:t>CONSTRUCTION</a:t>
                      </a:r>
                      <a:endParaRPr lang="pl-PL" sz="700" b="1" dirty="0">
                        <a:solidFill>
                          <a:srgbClr val="C00000"/>
                        </a:solidFill>
                        <a:latin typeface="Trebuchet MS" pitchFamily="34" charset="0"/>
                      </a:endParaRPr>
                    </a:p>
                  </a:txBody>
                  <a:tcPr marL="0" marR="0" marT="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sz="700" b="1" dirty="0" smtClean="0">
                          <a:latin typeface="Trebuchet MS" pitchFamily="34" charset="0"/>
                        </a:rPr>
                        <a:t>SOCIAL MARKETING</a:t>
                      </a:r>
                      <a:endParaRPr lang="pl-PL" sz="700" b="1" dirty="0">
                        <a:latin typeface="Trebuchet MS" pitchFamily="34" charset="0"/>
                      </a:endParaRPr>
                    </a:p>
                  </a:txBody>
                  <a:tcPr marL="36000" marR="0" marT="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sz="700" b="1" dirty="0" smtClean="0">
                          <a:latin typeface="Trebuchet MS" pitchFamily="34" charset="0"/>
                        </a:rPr>
                        <a:t>COMMUNICATIONS</a:t>
                      </a:r>
                      <a:endParaRPr lang="pl-PL" sz="700" b="1" dirty="0">
                        <a:latin typeface="Trebuchet MS" pitchFamily="34" charset="0"/>
                      </a:endParaRPr>
                    </a:p>
                  </a:txBody>
                  <a:tcPr marL="0" marR="0" marT="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sz="700" b="1" dirty="0" smtClean="0">
                          <a:latin typeface="Trebuchet MS" pitchFamily="34" charset="0"/>
                        </a:rPr>
                        <a:t>CONNECTIONS</a:t>
                      </a:r>
                      <a:endParaRPr lang="pl-PL" sz="700" b="1" dirty="0">
                        <a:latin typeface="Trebuchet MS" pitchFamily="34" charset="0"/>
                      </a:endParaRPr>
                    </a:p>
                  </a:txBody>
                  <a:tcPr marL="36000" marR="0" marT="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sz="700" b="1" dirty="0" smtClean="0">
                          <a:latin typeface="Trebuchet MS" pitchFamily="34" charset="0"/>
                        </a:rPr>
                        <a:t>COMMERCE</a:t>
                      </a:r>
                      <a:endParaRPr lang="pl-PL" sz="700" b="1" dirty="0">
                        <a:latin typeface="Trebuchet MS" pitchFamily="34" charset="0"/>
                      </a:endParaRPr>
                    </a:p>
                  </a:txBody>
                  <a:tcPr marL="36000" marR="0" marT="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pl-PL" sz="700" b="1" dirty="0" smtClean="0">
                          <a:latin typeface="Trebuchet MS" pitchFamily="34" charset="0"/>
                        </a:rPr>
                        <a:t>ADVERTISING</a:t>
                      </a:r>
                      <a:endParaRPr lang="pl-PL" sz="700" b="1" dirty="0">
                        <a:latin typeface="Trebuchet MS" pitchFamily="34" charset="0"/>
                      </a:endParaRPr>
                    </a:p>
                  </a:txBody>
                  <a:tcPr marL="36000" marR="0" marT="0" marB="3600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l-PL" sz="800" b="0" dirty="0">
                        <a:solidFill>
                          <a:schemeClr val="bg1">
                            <a:lumMod val="65000"/>
                          </a:schemeClr>
                        </a:solidFill>
                      </a:endParaRPr>
                    </a:p>
                  </a:txBody>
                  <a:tcPr marR="72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xmlns="" val="4747485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abele">
    <p:spTree>
      <p:nvGrpSpPr>
        <p:cNvPr id="1" name=""/>
        <p:cNvGrpSpPr/>
        <p:nvPr/>
      </p:nvGrpSpPr>
      <p:grpSpPr>
        <a:xfrm>
          <a:off x="0" y="0"/>
          <a:ext cx="0" cy="0"/>
          <a:chOff x="0" y="0"/>
          <a:chExt cx="0" cy="0"/>
        </a:xfrm>
      </p:grpSpPr>
      <p:graphicFrame>
        <p:nvGraphicFramePr>
          <p:cNvPr id="6" name="Tabela 5"/>
          <p:cNvGraphicFramePr>
            <a:graphicFrameLocks noGrp="1"/>
          </p:cNvGraphicFramePr>
          <p:nvPr userDrawn="1"/>
        </p:nvGraphicFramePr>
        <p:xfrm>
          <a:off x="1979612" y="1650592"/>
          <a:ext cx="6480176" cy="1778408"/>
        </p:xfrm>
        <a:graphic>
          <a:graphicData uri="http://schemas.openxmlformats.org/drawingml/2006/table">
            <a:tbl>
              <a:tblPr firstRow="1" bandRow="1">
                <a:tableStyleId>{5940675A-B579-460E-94D1-54222C63F5DA}</a:tableStyleId>
              </a:tblPr>
              <a:tblGrid>
                <a:gridCol w="1687121"/>
                <a:gridCol w="287850"/>
                <a:gridCol w="287850"/>
                <a:gridCol w="511195"/>
                <a:gridCol w="1214088"/>
                <a:gridCol w="1277988"/>
                <a:gridCol w="1214084"/>
              </a:tblGrid>
              <a:tr h="219871">
                <a:tc gridSpan="7">
                  <a:txBody>
                    <a:bodyPr/>
                    <a:lstStyle/>
                    <a:p>
                      <a:r>
                        <a:rPr lang="pl-PL" sz="1050" b="1" dirty="0" smtClean="0">
                          <a:solidFill>
                            <a:schemeClr val="tx1">
                              <a:lumMod val="75000"/>
                              <a:lumOff val="25000"/>
                            </a:schemeClr>
                          </a:solidFill>
                        </a:rPr>
                        <a:t>NAZWA TABELI.Z podtytułem</a:t>
                      </a:r>
                      <a:endParaRPr lang="pl-PL" sz="1050" b="1"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166999">
                <a:tc>
                  <a:txBody>
                    <a:bodyPr/>
                    <a:lstStyle/>
                    <a:p>
                      <a:r>
                        <a:rPr lang="pl-PL" sz="1000" b="1" dirty="0" smtClean="0">
                          <a:solidFill>
                            <a:schemeClr val="tx1">
                              <a:lumMod val="75000"/>
                              <a:lumOff val="25000"/>
                            </a:schemeClr>
                          </a:solidFill>
                        </a:rPr>
                        <a:t>Kategoria</a:t>
                      </a:r>
                      <a:endParaRPr lang="pl-PL" sz="1000" b="1"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endParaRPr lang="pl-PL" sz="1000"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endParaRPr lang="pl-PL" sz="1000"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endParaRPr lang="pl-PL" sz="1000"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r"/>
                      <a:r>
                        <a:rPr lang="pl-PL" sz="1000" b="1" smtClean="0">
                          <a:solidFill>
                            <a:schemeClr val="tx1">
                              <a:lumMod val="75000"/>
                              <a:lumOff val="25000"/>
                            </a:schemeClr>
                          </a:solidFill>
                        </a:rPr>
                        <a:t>Pogłowie bydła</a:t>
                      </a:r>
                      <a:endParaRPr lang="pl-PL" sz="1000" b="1"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r"/>
                      <a:r>
                        <a:rPr lang="pl-PL" sz="1000" b="1" smtClean="0">
                          <a:solidFill>
                            <a:schemeClr val="tx1">
                              <a:lumMod val="75000"/>
                              <a:lumOff val="25000"/>
                            </a:schemeClr>
                          </a:solidFill>
                        </a:rPr>
                        <a:t>dane</a:t>
                      </a:r>
                      <a:endParaRPr lang="pl-PL" sz="1000" b="1"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r"/>
                      <a:r>
                        <a:rPr lang="pl-PL" sz="1000" b="1" dirty="0" smtClean="0">
                          <a:solidFill>
                            <a:schemeClr val="tx1">
                              <a:lumMod val="75000"/>
                              <a:lumOff val="25000"/>
                            </a:schemeClr>
                          </a:solidFill>
                        </a:rPr>
                        <a:t>dane</a:t>
                      </a:r>
                      <a:endParaRPr lang="pl-PL" sz="1000" b="1"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r>
              <a:tr h="275057">
                <a:tc>
                  <a:txBody>
                    <a:bodyPr/>
                    <a:lstStyle/>
                    <a:p>
                      <a:r>
                        <a:rPr lang="pl-PL" sz="1000" b="1" dirty="0" smtClean="0">
                          <a:solidFill>
                            <a:schemeClr val="bg1">
                              <a:lumMod val="50000"/>
                            </a:schemeClr>
                          </a:solidFill>
                        </a:rPr>
                        <a:t>Pogłowie</a:t>
                      </a:r>
                      <a:r>
                        <a:rPr lang="pl-PL" sz="1000" b="1" baseline="0" dirty="0" smtClean="0">
                          <a:solidFill>
                            <a:schemeClr val="bg1">
                              <a:lumMod val="50000"/>
                            </a:schemeClr>
                          </a:solidFill>
                        </a:rPr>
                        <a:t> bizonów 2006</a:t>
                      </a:r>
                      <a:endParaRPr lang="pl-PL" sz="1000" b="1" dirty="0">
                        <a:solidFill>
                          <a:schemeClr val="bg1">
                            <a:lumMod val="50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r"/>
                      <a:r>
                        <a:rPr lang="pl-PL" sz="1000" b="1" dirty="0" smtClean="0">
                          <a:solidFill>
                            <a:schemeClr val="bg1">
                              <a:lumMod val="65000"/>
                            </a:schemeClr>
                          </a:solidFill>
                        </a:rPr>
                        <a:t>1220.5</a:t>
                      </a:r>
                      <a:endParaRPr lang="pl-PL" sz="1000" b="1" dirty="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75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Pogłowie</a:t>
                      </a:r>
                      <a:r>
                        <a:rPr lang="pl-PL" sz="1000" b="1" baseline="0" dirty="0" smtClean="0">
                          <a:solidFill>
                            <a:schemeClr val="bg1">
                              <a:lumMod val="50000"/>
                            </a:schemeClr>
                          </a:solidFill>
                        </a:rPr>
                        <a:t> bizonów 2007</a:t>
                      </a:r>
                      <a:endParaRPr lang="pl-PL" sz="1000" b="1" dirty="0" smtClean="0">
                        <a:solidFill>
                          <a:schemeClr val="bg1">
                            <a:lumMod val="50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r"/>
                      <a:r>
                        <a:rPr lang="pl-PL" sz="1000" b="1" dirty="0" smtClean="0">
                          <a:solidFill>
                            <a:schemeClr val="bg1">
                              <a:lumMod val="65000"/>
                            </a:schemeClr>
                          </a:solidFill>
                        </a:rPr>
                        <a:t>1250.265</a:t>
                      </a:r>
                      <a:endParaRPr lang="pl-PL" sz="1000" b="1" dirty="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75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Pogłowie</a:t>
                      </a:r>
                      <a:r>
                        <a:rPr lang="pl-PL" sz="1000" b="1" baseline="0" dirty="0" smtClean="0">
                          <a:solidFill>
                            <a:schemeClr val="bg1">
                              <a:lumMod val="50000"/>
                            </a:schemeClr>
                          </a:solidFill>
                        </a:rPr>
                        <a:t> bizonów 2008</a:t>
                      </a:r>
                      <a:endParaRPr lang="pl-PL" sz="1000" b="1" dirty="0" smtClean="0">
                        <a:solidFill>
                          <a:schemeClr val="bg1">
                            <a:lumMod val="50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75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Pogłowie</a:t>
                      </a:r>
                      <a:r>
                        <a:rPr lang="pl-PL" sz="1000" b="1" baseline="0" dirty="0" smtClean="0">
                          <a:solidFill>
                            <a:schemeClr val="bg1">
                              <a:lumMod val="50000"/>
                            </a:schemeClr>
                          </a:solidFill>
                        </a:rPr>
                        <a:t> bizonów 2009</a:t>
                      </a:r>
                      <a:endParaRPr lang="pl-PL" sz="1000" b="1" dirty="0" smtClean="0">
                        <a:solidFill>
                          <a:schemeClr val="bg1">
                            <a:lumMod val="50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r>
              <a:tr h="127705">
                <a:tc gridSpan="7">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600" b="1" dirty="0" smtClean="0">
                          <a:solidFill>
                            <a:schemeClr val="bg1">
                              <a:lumMod val="50000"/>
                            </a:schemeClr>
                          </a:solidFill>
                        </a:rPr>
                        <a:t>Źródło: </a:t>
                      </a:r>
                      <a:r>
                        <a:rPr lang="pl-PL" sz="600" b="1" dirty="0" err="1" smtClean="0">
                          <a:solidFill>
                            <a:schemeClr val="bg1">
                              <a:lumMod val="50000"/>
                            </a:schemeClr>
                          </a:solidFill>
                        </a:rPr>
                        <a:t>Megapanel</a:t>
                      </a:r>
                      <a:r>
                        <a:rPr lang="pl-PL" sz="600" b="1" baseline="0" dirty="0" smtClean="0">
                          <a:solidFill>
                            <a:schemeClr val="bg1">
                              <a:lumMod val="50000"/>
                            </a:schemeClr>
                          </a:solidFill>
                        </a:rPr>
                        <a:t> /PBI kwiecień 2009</a:t>
                      </a:r>
                      <a:endParaRPr lang="pl-PL" sz="600" b="1" dirty="0" smtClean="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200" b="1" dirty="0" smtClean="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200" b="1" dirty="0" smtClean="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200" b="1" dirty="0" smtClean="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r>
            </a:tbl>
          </a:graphicData>
        </a:graphic>
      </p:graphicFrame>
      <p:graphicFrame>
        <p:nvGraphicFramePr>
          <p:cNvPr id="7" name="Tabela 6"/>
          <p:cNvGraphicFramePr>
            <a:graphicFrameLocks noGrp="1"/>
          </p:cNvGraphicFramePr>
          <p:nvPr userDrawn="1"/>
        </p:nvGraphicFramePr>
        <p:xfrm>
          <a:off x="1979613" y="4387442"/>
          <a:ext cx="6450040" cy="1778408"/>
        </p:xfrm>
        <a:graphic>
          <a:graphicData uri="http://schemas.openxmlformats.org/drawingml/2006/table">
            <a:tbl>
              <a:tblPr firstRow="1" bandRow="1">
                <a:tableStyleId>{5940675A-B579-460E-94D1-54222C63F5DA}</a:tableStyleId>
              </a:tblPr>
              <a:tblGrid>
                <a:gridCol w="1679275"/>
                <a:gridCol w="286511"/>
                <a:gridCol w="286511"/>
                <a:gridCol w="508818"/>
                <a:gridCol w="1208442"/>
                <a:gridCol w="1272045"/>
                <a:gridCol w="1208438"/>
              </a:tblGrid>
              <a:tr h="219871">
                <a:tc gridSpan="7">
                  <a:txBody>
                    <a:bodyPr/>
                    <a:lstStyle/>
                    <a:p>
                      <a:r>
                        <a:rPr lang="pl-PL" sz="1050" b="1" dirty="0" smtClean="0">
                          <a:solidFill>
                            <a:schemeClr val="tx1">
                              <a:lumMod val="75000"/>
                              <a:lumOff val="25000"/>
                            </a:schemeClr>
                          </a:solidFill>
                        </a:rPr>
                        <a:t>NAZWA TABELI.Z podtytułem</a:t>
                      </a:r>
                      <a:endParaRPr lang="pl-PL" sz="1050" b="1"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166999">
                <a:tc>
                  <a:txBody>
                    <a:bodyPr/>
                    <a:lstStyle/>
                    <a:p>
                      <a:r>
                        <a:rPr lang="pl-PL" sz="1000" b="1" dirty="0" smtClean="0">
                          <a:solidFill>
                            <a:schemeClr val="tx1">
                              <a:lumMod val="75000"/>
                              <a:lumOff val="25000"/>
                            </a:schemeClr>
                          </a:solidFill>
                        </a:rPr>
                        <a:t>Kategoria</a:t>
                      </a:r>
                      <a:endParaRPr lang="pl-PL" sz="1000" b="1"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endParaRPr lang="pl-PL" sz="1000"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endParaRPr lang="pl-PL" sz="1000"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endParaRPr lang="pl-PL" sz="1000"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r"/>
                      <a:r>
                        <a:rPr lang="pl-PL" sz="1000" b="1" smtClean="0">
                          <a:solidFill>
                            <a:schemeClr val="tx1">
                              <a:lumMod val="75000"/>
                              <a:lumOff val="25000"/>
                            </a:schemeClr>
                          </a:solidFill>
                        </a:rPr>
                        <a:t>Pogłowie bydła</a:t>
                      </a:r>
                      <a:endParaRPr lang="pl-PL" sz="1000" b="1"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r"/>
                      <a:r>
                        <a:rPr lang="pl-PL" sz="1000" b="1" smtClean="0">
                          <a:solidFill>
                            <a:schemeClr val="tx1">
                              <a:lumMod val="75000"/>
                              <a:lumOff val="25000"/>
                            </a:schemeClr>
                          </a:solidFill>
                        </a:rPr>
                        <a:t>dane</a:t>
                      </a:r>
                      <a:endParaRPr lang="pl-PL" sz="1000" b="1"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r"/>
                      <a:r>
                        <a:rPr lang="pl-PL" sz="1000" b="1" dirty="0" smtClean="0">
                          <a:solidFill>
                            <a:schemeClr val="tx1">
                              <a:lumMod val="75000"/>
                              <a:lumOff val="25000"/>
                            </a:schemeClr>
                          </a:solidFill>
                        </a:rPr>
                        <a:t>dane</a:t>
                      </a:r>
                      <a:endParaRPr lang="pl-PL" sz="1000" b="1"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r>
              <a:tr h="275057">
                <a:tc>
                  <a:txBody>
                    <a:bodyPr/>
                    <a:lstStyle/>
                    <a:p>
                      <a:r>
                        <a:rPr lang="pl-PL" sz="1000" b="1" dirty="0" smtClean="0">
                          <a:solidFill>
                            <a:schemeClr val="bg1">
                              <a:lumMod val="50000"/>
                            </a:schemeClr>
                          </a:solidFill>
                        </a:rPr>
                        <a:t>Pogłowie</a:t>
                      </a:r>
                      <a:r>
                        <a:rPr lang="pl-PL" sz="1000" b="1" baseline="0" dirty="0" smtClean="0">
                          <a:solidFill>
                            <a:schemeClr val="bg1">
                              <a:lumMod val="50000"/>
                            </a:schemeClr>
                          </a:solidFill>
                        </a:rPr>
                        <a:t> bizonów 2006</a:t>
                      </a:r>
                      <a:endParaRPr lang="pl-PL" sz="1000" b="1" dirty="0">
                        <a:solidFill>
                          <a:schemeClr val="bg1">
                            <a:lumMod val="50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r"/>
                      <a:r>
                        <a:rPr lang="pl-PL" sz="1000" b="1" dirty="0" smtClean="0">
                          <a:solidFill>
                            <a:schemeClr val="bg1">
                              <a:lumMod val="65000"/>
                            </a:schemeClr>
                          </a:solidFill>
                        </a:rPr>
                        <a:t>1220.5</a:t>
                      </a:r>
                      <a:endParaRPr lang="pl-PL" sz="1000" b="1" dirty="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accent1">
                              <a:lumMod val="7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75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Pogłowie</a:t>
                      </a:r>
                      <a:r>
                        <a:rPr lang="pl-PL" sz="1000" b="1" baseline="0" dirty="0" smtClean="0">
                          <a:solidFill>
                            <a:schemeClr val="bg1">
                              <a:lumMod val="50000"/>
                            </a:schemeClr>
                          </a:solidFill>
                        </a:rPr>
                        <a:t> bizonów 2007</a:t>
                      </a:r>
                      <a:endParaRPr lang="pl-PL" sz="1000" b="1" dirty="0" smtClean="0">
                        <a:solidFill>
                          <a:schemeClr val="bg1">
                            <a:lumMod val="50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r"/>
                      <a:r>
                        <a:rPr lang="pl-PL" sz="1000" b="1" dirty="0" smtClean="0">
                          <a:solidFill>
                            <a:schemeClr val="bg1">
                              <a:lumMod val="65000"/>
                            </a:schemeClr>
                          </a:solidFill>
                        </a:rPr>
                        <a:t>1250.265</a:t>
                      </a:r>
                      <a:endParaRPr lang="pl-PL" sz="1000" b="1" dirty="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accent1">
                              <a:lumMod val="7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75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Pogłowie</a:t>
                      </a:r>
                      <a:r>
                        <a:rPr lang="pl-PL" sz="1000" b="1" baseline="0" dirty="0" smtClean="0">
                          <a:solidFill>
                            <a:schemeClr val="bg1">
                              <a:lumMod val="50000"/>
                            </a:schemeClr>
                          </a:solidFill>
                        </a:rPr>
                        <a:t> bizonów 2008</a:t>
                      </a:r>
                      <a:endParaRPr lang="pl-PL" sz="1000" b="1" dirty="0" smtClean="0">
                        <a:solidFill>
                          <a:schemeClr val="bg1">
                            <a:lumMod val="50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accent1">
                              <a:lumMod val="7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75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Pogłowie</a:t>
                      </a:r>
                      <a:r>
                        <a:rPr lang="pl-PL" sz="1000" b="1" baseline="0" dirty="0" smtClean="0">
                          <a:solidFill>
                            <a:schemeClr val="bg1">
                              <a:lumMod val="50000"/>
                            </a:schemeClr>
                          </a:solidFill>
                        </a:rPr>
                        <a:t> bizonów 2009</a:t>
                      </a:r>
                      <a:endParaRPr lang="pl-PL" sz="1000" b="1" dirty="0" smtClean="0">
                        <a:solidFill>
                          <a:schemeClr val="bg1">
                            <a:lumMod val="50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endParaRPr lang="pl-PL" sz="1200" b="1" dirty="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accent1">
                              <a:lumMod val="7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1250.265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r>
              <a:tr h="127705">
                <a:tc gridSpan="7">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600" b="1" dirty="0" smtClean="0">
                          <a:solidFill>
                            <a:schemeClr val="bg1">
                              <a:lumMod val="50000"/>
                            </a:schemeClr>
                          </a:solidFill>
                        </a:rPr>
                        <a:t>Źródło: </a:t>
                      </a:r>
                      <a:r>
                        <a:rPr lang="pl-PL" sz="600" b="1" dirty="0" err="1" smtClean="0">
                          <a:solidFill>
                            <a:schemeClr val="bg1">
                              <a:lumMod val="50000"/>
                            </a:schemeClr>
                          </a:solidFill>
                        </a:rPr>
                        <a:t>Megapanel</a:t>
                      </a:r>
                      <a:r>
                        <a:rPr lang="pl-PL" sz="600" b="1" baseline="0" dirty="0" smtClean="0">
                          <a:solidFill>
                            <a:schemeClr val="bg1">
                              <a:lumMod val="50000"/>
                            </a:schemeClr>
                          </a:solidFill>
                        </a:rPr>
                        <a:t> /PBI kwiecień 2009</a:t>
                      </a:r>
                      <a:endParaRPr lang="pl-PL" sz="600" b="1" dirty="0" smtClean="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200" b="1" dirty="0" smtClean="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200" b="1" dirty="0" smtClean="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200" b="1" dirty="0" smtClean="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040672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kolory">
    <p:spTree>
      <p:nvGrpSpPr>
        <p:cNvPr id="1" name=""/>
        <p:cNvGrpSpPr/>
        <p:nvPr/>
      </p:nvGrpSpPr>
      <p:grpSpPr>
        <a:xfrm>
          <a:off x="0" y="0"/>
          <a:ext cx="0" cy="0"/>
          <a:chOff x="0" y="0"/>
          <a:chExt cx="0" cy="0"/>
        </a:xfrm>
      </p:grpSpPr>
      <p:graphicFrame>
        <p:nvGraphicFramePr>
          <p:cNvPr id="5" name="Tabela 4"/>
          <p:cNvGraphicFramePr>
            <a:graphicFrameLocks noGrp="1"/>
          </p:cNvGraphicFramePr>
          <p:nvPr userDrawn="1"/>
        </p:nvGraphicFramePr>
        <p:xfrm>
          <a:off x="1979613" y="1628775"/>
          <a:ext cx="6480178" cy="1621613"/>
        </p:xfrm>
        <a:graphic>
          <a:graphicData uri="http://schemas.openxmlformats.org/drawingml/2006/table">
            <a:tbl>
              <a:tblPr firstRow="1" bandRow="1">
                <a:tableStyleId>{5940675A-B579-460E-94D1-54222C63F5DA}</a:tableStyleId>
              </a:tblPr>
              <a:tblGrid>
                <a:gridCol w="1085272"/>
                <a:gridCol w="709856"/>
                <a:gridCol w="638870"/>
                <a:gridCol w="618382"/>
                <a:gridCol w="588373"/>
                <a:gridCol w="567885"/>
                <a:gridCol w="567885"/>
                <a:gridCol w="567885"/>
                <a:gridCol w="567885"/>
                <a:gridCol w="567885"/>
              </a:tblGrid>
              <a:tr h="327810">
                <a:tc gridSpan="10">
                  <a:txBody>
                    <a:bodyPr/>
                    <a:lstStyle/>
                    <a:p>
                      <a:r>
                        <a:rPr lang="pl-PL" sz="1050" b="1" dirty="0" smtClean="0">
                          <a:solidFill>
                            <a:schemeClr val="tx1">
                              <a:lumMod val="75000"/>
                              <a:lumOff val="25000"/>
                            </a:schemeClr>
                          </a:solidFill>
                        </a:rPr>
                        <a:t>PODSTAWOWEKOLORY </a:t>
                      </a:r>
                      <a:r>
                        <a:rPr lang="pl-PL" sz="1050" b="1" baseline="0" dirty="0" smtClean="0">
                          <a:solidFill>
                            <a:schemeClr val="tx1">
                              <a:lumMod val="75000"/>
                              <a:lumOff val="25000"/>
                            </a:schemeClr>
                          </a:solidFill>
                        </a:rPr>
                        <a:t>W WYKRESACH</a:t>
                      </a:r>
                      <a:endParaRPr lang="pl-PL" sz="1050" b="1"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285752">
                <a:tc>
                  <a:txBody>
                    <a:bodyPr/>
                    <a:lstStyle/>
                    <a:p>
                      <a:r>
                        <a:rPr lang="pl-PL" sz="1000" b="1" dirty="0" smtClean="0">
                          <a:solidFill>
                            <a:schemeClr val="tx1">
                              <a:lumMod val="75000"/>
                              <a:lumOff val="25000"/>
                            </a:schemeClr>
                          </a:solidFill>
                        </a:rPr>
                        <a:t>Wartości RGB</a:t>
                      </a:r>
                      <a:endParaRPr lang="pl-PL" sz="1000" b="1"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r"/>
                      <a:r>
                        <a:rPr lang="pl-PL" sz="1000" b="1" dirty="0" smtClean="0">
                          <a:solidFill>
                            <a:srgbClr val="404694"/>
                          </a:solidFill>
                        </a:rPr>
                        <a:t>Kolor</a:t>
                      </a:r>
                      <a:endParaRPr lang="pl-PL" sz="1000" b="1" dirty="0">
                        <a:solidFill>
                          <a:srgbClr val="404694"/>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66AA38"/>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C30000"/>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5F65B9"/>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9FC55F"/>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FF4B4B"/>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8D92CD"/>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B9D68E"/>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FF8F8F"/>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275057">
                <a:tc>
                  <a:txBody>
                    <a:bodyPr/>
                    <a:lstStyle/>
                    <a:p>
                      <a:r>
                        <a:rPr lang="pl-PL" sz="1000" b="1" dirty="0" smtClean="0">
                          <a:solidFill>
                            <a:schemeClr val="bg1">
                              <a:lumMod val="50000"/>
                            </a:schemeClr>
                          </a:solidFill>
                        </a:rPr>
                        <a:t>R</a:t>
                      </a:r>
                      <a:endParaRPr lang="pl-PL" sz="1000" b="1" dirty="0">
                        <a:solidFill>
                          <a:schemeClr val="bg1">
                            <a:lumMod val="50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r"/>
                      <a:r>
                        <a:rPr lang="pl-PL" sz="1000" b="1" dirty="0" smtClean="0">
                          <a:solidFill>
                            <a:schemeClr val="bg1">
                              <a:lumMod val="75000"/>
                            </a:schemeClr>
                          </a:solidFill>
                        </a:rPr>
                        <a:t>65</a:t>
                      </a:r>
                      <a:endParaRPr lang="pl-PL" sz="1000" b="1" dirty="0">
                        <a:solidFill>
                          <a:schemeClr val="bg1">
                            <a:lumMod val="7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65000"/>
                            </a:schemeClr>
                          </a:solidFill>
                        </a:rPr>
                        <a:t>102</a:t>
                      </a:r>
                      <a:endParaRPr lang="pl-PL" sz="1000"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75000"/>
                            </a:schemeClr>
                          </a:solidFill>
                        </a:rPr>
                        <a:t>195</a:t>
                      </a:r>
                      <a:endParaRPr lang="pl-PL" sz="1000" b="1" dirty="0">
                        <a:solidFill>
                          <a:schemeClr val="bg1">
                            <a:lumMod val="7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65000"/>
                            </a:schemeClr>
                          </a:solidFill>
                        </a:rPr>
                        <a:t>95</a:t>
                      </a:r>
                      <a:endParaRPr lang="pl-PL" sz="1000"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75000"/>
                            </a:schemeClr>
                          </a:solidFill>
                        </a:rPr>
                        <a:t>159</a:t>
                      </a:r>
                      <a:endParaRPr lang="pl-PL" sz="1000" b="1" dirty="0">
                        <a:solidFill>
                          <a:schemeClr val="bg1">
                            <a:lumMod val="7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65000"/>
                            </a:schemeClr>
                          </a:solidFill>
                        </a:rPr>
                        <a:t>255</a:t>
                      </a:r>
                      <a:endParaRPr lang="pl-PL" sz="1000"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75000"/>
                            </a:schemeClr>
                          </a:solidFill>
                        </a:rPr>
                        <a:t>141</a:t>
                      </a:r>
                      <a:endParaRPr lang="pl-PL" sz="1000" b="1" dirty="0">
                        <a:solidFill>
                          <a:schemeClr val="bg1">
                            <a:lumMod val="7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185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75000"/>
                            </a:schemeClr>
                          </a:solidFill>
                        </a:rPr>
                        <a:t>255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r>
              <a:tr h="275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G</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r"/>
                      <a:r>
                        <a:rPr lang="pl-PL" sz="1000" b="1" dirty="0" smtClean="0">
                          <a:solidFill>
                            <a:schemeClr val="bg1">
                              <a:lumMod val="75000"/>
                            </a:schemeClr>
                          </a:solidFill>
                        </a:rPr>
                        <a:t>70</a:t>
                      </a:r>
                      <a:endParaRPr lang="pl-PL" sz="1000" b="1" dirty="0">
                        <a:solidFill>
                          <a:schemeClr val="bg1">
                            <a:lumMod val="7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65000"/>
                            </a:schemeClr>
                          </a:solidFill>
                        </a:rPr>
                        <a:t>170</a:t>
                      </a:r>
                      <a:endParaRPr lang="pl-PL" sz="1000"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75000"/>
                            </a:schemeClr>
                          </a:solidFill>
                        </a:rPr>
                        <a:t>0</a:t>
                      </a:r>
                      <a:endParaRPr lang="pl-PL" sz="1000" b="1" dirty="0">
                        <a:solidFill>
                          <a:schemeClr val="bg1">
                            <a:lumMod val="7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65000"/>
                            </a:schemeClr>
                          </a:solidFill>
                        </a:rPr>
                        <a:t>101</a:t>
                      </a:r>
                      <a:endParaRPr lang="pl-PL" sz="1000"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75000"/>
                            </a:schemeClr>
                          </a:solidFill>
                        </a:rPr>
                        <a:t>197</a:t>
                      </a:r>
                      <a:endParaRPr lang="pl-PL" sz="1000" b="1" dirty="0">
                        <a:solidFill>
                          <a:schemeClr val="bg1">
                            <a:lumMod val="7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65000"/>
                            </a:schemeClr>
                          </a:solidFill>
                        </a:rPr>
                        <a:t>75</a:t>
                      </a:r>
                      <a:endParaRPr lang="pl-PL" sz="1000"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75000"/>
                            </a:schemeClr>
                          </a:solidFill>
                        </a:rPr>
                        <a:t>146</a:t>
                      </a:r>
                      <a:endParaRPr lang="pl-PL" sz="1000" b="1" dirty="0">
                        <a:solidFill>
                          <a:schemeClr val="bg1">
                            <a:lumMod val="7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214</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75000"/>
                            </a:schemeClr>
                          </a:solidFill>
                        </a:rPr>
                        <a:t>143</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r>
              <a:tr h="275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B</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pl-PL" sz="1000" b="1" dirty="0" smtClean="0">
                          <a:solidFill>
                            <a:schemeClr val="bg1">
                              <a:lumMod val="75000"/>
                            </a:schemeClr>
                          </a:solidFill>
                        </a:rPr>
                        <a:t>148</a:t>
                      </a:r>
                      <a:endParaRPr lang="pl-PL" sz="1000" b="1" dirty="0">
                        <a:solidFill>
                          <a:schemeClr val="bg1">
                            <a:lumMod val="7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65000"/>
                            </a:schemeClr>
                          </a:solidFill>
                        </a:rPr>
                        <a:t>56</a:t>
                      </a:r>
                      <a:endParaRPr lang="pl-PL" sz="1000"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75000"/>
                            </a:schemeClr>
                          </a:solidFill>
                        </a:rPr>
                        <a:t>0</a:t>
                      </a:r>
                      <a:endParaRPr lang="pl-PL" sz="1000" b="1" dirty="0">
                        <a:solidFill>
                          <a:schemeClr val="bg1">
                            <a:lumMod val="7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65000"/>
                            </a:schemeClr>
                          </a:solidFill>
                        </a:rPr>
                        <a:t>185</a:t>
                      </a:r>
                      <a:endParaRPr lang="pl-PL" sz="1000"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75000"/>
                            </a:schemeClr>
                          </a:solidFill>
                        </a:rPr>
                        <a:t>95</a:t>
                      </a:r>
                      <a:endParaRPr lang="pl-PL" sz="1000" b="1" dirty="0">
                        <a:solidFill>
                          <a:schemeClr val="bg1">
                            <a:lumMod val="7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lang="pl-PL" sz="1000" b="1" dirty="0" smtClean="0">
                          <a:solidFill>
                            <a:schemeClr val="bg1">
                              <a:lumMod val="65000"/>
                            </a:schemeClr>
                          </a:solidFill>
                        </a:rPr>
                        <a:t>75</a:t>
                      </a:r>
                      <a:endParaRPr lang="pl-PL" sz="1000"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75000"/>
                            </a:schemeClr>
                          </a:solidFill>
                        </a:rPr>
                        <a:t>205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65000"/>
                            </a:schemeClr>
                          </a:solidFill>
                        </a:rPr>
                        <a:t>142</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75000"/>
                            </a:schemeClr>
                          </a:solidFill>
                        </a:rPr>
                        <a:t>143</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27705">
                <a:tc gridSpan="10">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600" b="1" dirty="0" smtClean="0">
                        <a:solidFill>
                          <a:schemeClr val="bg1">
                            <a:lumMod val="50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200" b="1" dirty="0" smtClean="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200" b="1" dirty="0" smtClean="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200" b="1" dirty="0" smtClean="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r>
            </a:tbl>
          </a:graphicData>
        </a:graphic>
      </p:graphicFrame>
      <p:graphicFrame>
        <p:nvGraphicFramePr>
          <p:cNvPr id="8" name="Tabela 7"/>
          <p:cNvGraphicFramePr>
            <a:graphicFrameLocks noGrp="1"/>
          </p:cNvGraphicFramePr>
          <p:nvPr userDrawn="1"/>
        </p:nvGraphicFramePr>
        <p:xfrm>
          <a:off x="1979610" y="3714752"/>
          <a:ext cx="6480178" cy="1621613"/>
        </p:xfrm>
        <a:graphic>
          <a:graphicData uri="http://schemas.openxmlformats.org/drawingml/2006/table">
            <a:tbl>
              <a:tblPr firstRow="1" bandRow="1">
                <a:tableStyleId>{5940675A-B579-460E-94D1-54222C63F5DA}</a:tableStyleId>
              </a:tblPr>
              <a:tblGrid>
                <a:gridCol w="1085272"/>
                <a:gridCol w="709856"/>
                <a:gridCol w="638870"/>
                <a:gridCol w="618382"/>
                <a:gridCol w="588373"/>
                <a:gridCol w="567885"/>
                <a:gridCol w="567885"/>
                <a:gridCol w="567885"/>
                <a:gridCol w="567885"/>
                <a:gridCol w="567885"/>
              </a:tblGrid>
              <a:tr h="327810">
                <a:tc gridSpan="10">
                  <a:txBody>
                    <a:bodyPr/>
                    <a:lstStyle/>
                    <a:p>
                      <a:r>
                        <a:rPr lang="pl-PL" sz="1050" b="1" dirty="0" smtClean="0">
                          <a:solidFill>
                            <a:schemeClr val="tx1">
                              <a:lumMod val="75000"/>
                              <a:lumOff val="25000"/>
                            </a:schemeClr>
                          </a:solidFill>
                        </a:rPr>
                        <a:t>PODSTAWOWEKOLORY </a:t>
                      </a:r>
                      <a:r>
                        <a:rPr lang="pl-PL" sz="1050" b="1" baseline="0" dirty="0" smtClean="0">
                          <a:solidFill>
                            <a:schemeClr val="tx1">
                              <a:lumMod val="75000"/>
                              <a:lumOff val="25000"/>
                            </a:schemeClr>
                          </a:solidFill>
                        </a:rPr>
                        <a:t>W WYKRESACH</a:t>
                      </a:r>
                      <a:endParaRPr lang="pl-PL" sz="1050" b="1" dirty="0">
                        <a:solidFill>
                          <a:schemeClr val="tx1">
                            <a:lumMod val="75000"/>
                            <a:lumOff val="2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hMerge="1">
                  <a:txBody>
                    <a:bodyPr/>
                    <a:lstStyle/>
                    <a:p>
                      <a:endParaRPr lang="pl-PL"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285752">
                <a:tc>
                  <a:txBody>
                    <a:bodyPr/>
                    <a:lstStyle/>
                    <a:p>
                      <a:r>
                        <a:rPr lang="pl-PL" sz="1000" b="1" dirty="0" smtClean="0">
                          <a:solidFill>
                            <a:schemeClr val="tx1">
                              <a:lumMod val="75000"/>
                              <a:lumOff val="25000"/>
                            </a:schemeClr>
                          </a:solidFill>
                        </a:rPr>
                        <a:t>Wartości RGB</a:t>
                      </a:r>
                      <a:endParaRPr lang="pl-PL" sz="1000" b="1" dirty="0">
                        <a:solidFill>
                          <a:schemeClr val="tx1">
                            <a:lumMod val="75000"/>
                            <a:lumOff val="2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pPr algn="r"/>
                      <a:r>
                        <a:rPr lang="pl-PL" sz="1000" b="1" dirty="0" smtClean="0">
                          <a:solidFill>
                            <a:srgbClr val="404694"/>
                          </a:solidFill>
                        </a:rPr>
                        <a:t>Kolor</a:t>
                      </a:r>
                      <a:endParaRPr lang="pl-PL" sz="1000" b="1" dirty="0">
                        <a:solidFill>
                          <a:srgbClr val="404694"/>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66AA38"/>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C30000"/>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5F65B9"/>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9FC55F"/>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FF4B4B"/>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8D92CD"/>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B9D68E"/>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FF8F8F"/>
                          </a:solidFill>
                        </a:rPr>
                        <a:t>Kolor</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1"/>
                    </a:solidFill>
                  </a:tcPr>
                </a:tc>
              </a:tr>
              <a:tr h="275057">
                <a:tc>
                  <a:txBody>
                    <a:bodyPr/>
                    <a:lstStyle/>
                    <a:p>
                      <a:r>
                        <a:rPr lang="pl-PL" sz="1000" b="1" dirty="0" smtClean="0">
                          <a:solidFill>
                            <a:schemeClr val="bg1">
                              <a:lumMod val="50000"/>
                            </a:schemeClr>
                          </a:solidFill>
                        </a:rPr>
                        <a:t>R</a:t>
                      </a:r>
                      <a:endParaRPr lang="pl-PL" sz="1000" b="1" dirty="0">
                        <a:solidFill>
                          <a:schemeClr val="bg1">
                            <a:lumMod val="50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r"/>
                      <a:r>
                        <a:rPr lang="pl-PL" sz="1000" b="1" dirty="0" smtClean="0">
                          <a:solidFill>
                            <a:srgbClr val="404694"/>
                          </a:solidFill>
                        </a:rPr>
                        <a:t>65</a:t>
                      </a:r>
                      <a:endParaRPr lang="pl-PL" sz="1000" b="1" dirty="0">
                        <a:solidFill>
                          <a:srgbClr val="404694"/>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rgbClr val="66AA38"/>
                          </a:solidFill>
                        </a:rPr>
                        <a:t>102</a:t>
                      </a:r>
                      <a:endParaRPr lang="pl-PL" sz="1000" b="1" dirty="0">
                        <a:solidFill>
                          <a:srgbClr val="66AA38"/>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rgbClr val="C30000"/>
                          </a:solidFill>
                        </a:rPr>
                        <a:t>195</a:t>
                      </a:r>
                      <a:endParaRPr lang="pl-PL" sz="1000" b="1" dirty="0">
                        <a:solidFill>
                          <a:srgbClr val="C30000"/>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rgbClr val="5F65B9"/>
                          </a:solidFill>
                        </a:rPr>
                        <a:t>95</a:t>
                      </a:r>
                      <a:endParaRPr lang="pl-PL" sz="1000" b="1" dirty="0">
                        <a:solidFill>
                          <a:srgbClr val="5F65B9"/>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rgbClr val="9FC55F"/>
                          </a:solidFill>
                        </a:rPr>
                        <a:t>159</a:t>
                      </a:r>
                      <a:endParaRPr lang="pl-PL" sz="1000" b="1" dirty="0">
                        <a:solidFill>
                          <a:srgbClr val="9FC55F"/>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rgbClr val="FF4B4B"/>
                          </a:solidFill>
                        </a:rPr>
                        <a:t>255</a:t>
                      </a:r>
                      <a:endParaRPr lang="pl-PL" sz="1000" b="1" dirty="0">
                        <a:solidFill>
                          <a:srgbClr val="FF4B4B"/>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rgbClr val="8D92CD"/>
                          </a:solidFill>
                        </a:rPr>
                        <a:t>141</a:t>
                      </a:r>
                      <a:endParaRPr lang="pl-PL" sz="1000" b="1" dirty="0">
                        <a:solidFill>
                          <a:srgbClr val="8D92CD"/>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B9D68E"/>
                          </a:solidFill>
                        </a:rPr>
                        <a:t>185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FF8F8F"/>
                          </a:solidFill>
                        </a:rPr>
                        <a:t>255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r>
              <a:tr h="275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G</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r"/>
                      <a:r>
                        <a:rPr lang="pl-PL" sz="1000" b="1" dirty="0" smtClean="0">
                          <a:solidFill>
                            <a:srgbClr val="404694"/>
                          </a:solidFill>
                        </a:rPr>
                        <a:t>70</a:t>
                      </a:r>
                      <a:endParaRPr lang="pl-PL" sz="1000" b="1" dirty="0">
                        <a:solidFill>
                          <a:srgbClr val="404694"/>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rgbClr val="66AA38"/>
                          </a:solidFill>
                        </a:rPr>
                        <a:t>170</a:t>
                      </a:r>
                      <a:endParaRPr lang="pl-PL" sz="1000" b="1" dirty="0">
                        <a:solidFill>
                          <a:srgbClr val="66AA38"/>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rgbClr val="C30000"/>
                          </a:solidFill>
                        </a:rPr>
                        <a:t>0</a:t>
                      </a:r>
                      <a:endParaRPr lang="pl-PL" sz="1000" b="1" dirty="0">
                        <a:solidFill>
                          <a:srgbClr val="C30000"/>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rgbClr val="5F65B9"/>
                          </a:solidFill>
                        </a:rPr>
                        <a:t>101</a:t>
                      </a:r>
                      <a:endParaRPr lang="pl-PL" sz="1000" b="1" dirty="0">
                        <a:solidFill>
                          <a:srgbClr val="5F65B9"/>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rgbClr val="9FC55F"/>
                          </a:solidFill>
                        </a:rPr>
                        <a:t>197</a:t>
                      </a:r>
                      <a:endParaRPr lang="pl-PL" sz="1000" b="1" dirty="0">
                        <a:solidFill>
                          <a:srgbClr val="9FC55F"/>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rgbClr val="FF4B4B"/>
                          </a:solidFill>
                        </a:rPr>
                        <a:t>75</a:t>
                      </a:r>
                      <a:endParaRPr lang="pl-PL" sz="1000" b="1" dirty="0">
                        <a:solidFill>
                          <a:srgbClr val="FF4B4B"/>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r"/>
                      <a:r>
                        <a:rPr lang="pl-PL" sz="1000" b="1" dirty="0" smtClean="0">
                          <a:solidFill>
                            <a:srgbClr val="8D92CD"/>
                          </a:solidFill>
                        </a:rPr>
                        <a:t>146</a:t>
                      </a:r>
                      <a:endParaRPr lang="pl-PL" sz="1000" b="1" dirty="0">
                        <a:solidFill>
                          <a:srgbClr val="8D92CD"/>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B9D68E"/>
                          </a:solidFill>
                        </a:rPr>
                        <a:t>214</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FF8F8F"/>
                          </a:solidFill>
                        </a:rPr>
                        <a:t>143</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r>
              <a:tr h="2750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000" b="1" dirty="0" smtClean="0">
                          <a:solidFill>
                            <a:schemeClr val="bg1">
                              <a:lumMod val="50000"/>
                            </a:schemeClr>
                          </a:solidFill>
                        </a:rPr>
                        <a:t>B</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gn="r"/>
                      <a:r>
                        <a:rPr lang="pl-PL" sz="1000" b="1" dirty="0" smtClean="0">
                          <a:solidFill>
                            <a:srgbClr val="404694"/>
                          </a:solidFill>
                        </a:rPr>
                        <a:t>148</a:t>
                      </a:r>
                      <a:endParaRPr lang="pl-PL" sz="1000" b="1" dirty="0">
                        <a:solidFill>
                          <a:srgbClr val="404694"/>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lang="pl-PL" sz="1000" b="1" dirty="0" smtClean="0">
                          <a:solidFill>
                            <a:srgbClr val="66AA38"/>
                          </a:solidFill>
                        </a:rPr>
                        <a:t>56</a:t>
                      </a:r>
                      <a:endParaRPr lang="pl-PL" sz="1000" b="1" dirty="0">
                        <a:solidFill>
                          <a:srgbClr val="66AA38"/>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lang="pl-PL" sz="1000" b="1" dirty="0" smtClean="0">
                          <a:solidFill>
                            <a:srgbClr val="C30000"/>
                          </a:solidFill>
                        </a:rPr>
                        <a:t>0</a:t>
                      </a:r>
                      <a:endParaRPr lang="pl-PL" sz="1000" b="1" dirty="0">
                        <a:solidFill>
                          <a:srgbClr val="C30000"/>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lang="pl-PL" sz="1000" b="1" dirty="0" smtClean="0">
                          <a:solidFill>
                            <a:srgbClr val="5F65B9"/>
                          </a:solidFill>
                        </a:rPr>
                        <a:t>185</a:t>
                      </a:r>
                      <a:endParaRPr lang="pl-PL" sz="1000" b="1" dirty="0">
                        <a:solidFill>
                          <a:srgbClr val="5F65B9"/>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lang="pl-PL" sz="1000" b="1" dirty="0" smtClean="0">
                          <a:solidFill>
                            <a:srgbClr val="9FC55F"/>
                          </a:solidFill>
                        </a:rPr>
                        <a:t>95</a:t>
                      </a:r>
                      <a:endParaRPr lang="pl-PL" sz="1000" b="1" dirty="0">
                        <a:solidFill>
                          <a:srgbClr val="9FC55F"/>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a:r>
                        <a:rPr lang="pl-PL" sz="1000" b="1" dirty="0" smtClean="0">
                          <a:solidFill>
                            <a:srgbClr val="FF4B4B"/>
                          </a:solidFill>
                        </a:rPr>
                        <a:t>75</a:t>
                      </a:r>
                      <a:endParaRPr lang="pl-PL" sz="1000" b="1" dirty="0">
                        <a:solidFill>
                          <a:srgbClr val="FF4B4B"/>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8D92CD"/>
                          </a:solidFill>
                        </a:rPr>
                        <a:t>205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B9D68E"/>
                          </a:solidFill>
                        </a:rPr>
                        <a:t>142</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pl-PL" sz="1000" b="1" dirty="0" smtClean="0">
                          <a:solidFill>
                            <a:srgbClr val="FF8F8F"/>
                          </a:solidFill>
                        </a:rPr>
                        <a:t>143</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r>
              <a:tr h="127705">
                <a:tc gridSpan="10">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600" b="1" dirty="0" smtClean="0">
                        <a:solidFill>
                          <a:srgbClr val="C30000"/>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b="1" dirty="0">
                        <a:solidFill>
                          <a:schemeClr val="bg1">
                            <a:lumMod val="65000"/>
                          </a:schemeClr>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200" b="1" dirty="0" smtClean="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200" b="1" dirty="0" smtClean="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pl-PL" sz="1200" b="1" dirty="0" smtClean="0">
                        <a:solidFill>
                          <a:schemeClr val="bg1">
                            <a:lumMod val="65000"/>
                          </a:schemeClr>
                        </a:solidFill>
                      </a:endParaRP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08754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ajd tytułowy">
    <p:spTree>
      <p:nvGrpSpPr>
        <p:cNvPr id="1" name=""/>
        <p:cNvGrpSpPr/>
        <p:nvPr/>
      </p:nvGrpSpPr>
      <p:grpSpPr>
        <a:xfrm>
          <a:off x="0" y="0"/>
          <a:ext cx="0" cy="0"/>
          <a:chOff x="0" y="0"/>
          <a:chExt cx="0" cy="0"/>
        </a:xfrm>
      </p:grpSpPr>
      <p:sp>
        <p:nvSpPr>
          <p:cNvPr id="30" name="Prostokąt 29"/>
          <p:cNvSpPr/>
          <p:nvPr userDrawn="1"/>
        </p:nvSpPr>
        <p:spPr>
          <a:xfrm>
            <a:off x="1" y="0"/>
            <a:ext cx="9144000" cy="1785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7" name="Prostokąt 6"/>
          <p:cNvSpPr/>
          <p:nvPr userDrawn="1"/>
        </p:nvSpPr>
        <p:spPr>
          <a:xfrm>
            <a:off x="-1" y="-24"/>
            <a:ext cx="9143999" cy="6858000"/>
          </a:xfrm>
          <a:prstGeom prst="rect">
            <a:avLst/>
          </a:prstGeom>
          <a:gradFill flip="none" rotWithShape="1">
            <a:gsLst>
              <a:gs pos="0">
                <a:schemeClr val="accent1">
                  <a:lumMod val="20000"/>
                  <a:lumOff val="80000"/>
                  <a:alpha val="0"/>
                </a:schemeClr>
              </a:gs>
              <a:gs pos="75000">
                <a:schemeClr val="accent1">
                  <a:lumMod val="20000"/>
                  <a:lumOff val="80000"/>
                </a:schemeClr>
              </a:gs>
              <a:gs pos="100000">
                <a:schemeClr val="accent1">
                  <a:lumMod val="20000"/>
                  <a:lumOff val="8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latin typeface="Trebuchet MS" pitchFamily="34" charset="0"/>
            </a:endParaRPr>
          </a:p>
        </p:txBody>
      </p:sp>
      <p:sp>
        <p:nvSpPr>
          <p:cNvPr id="2" name="Tytuł 1"/>
          <p:cNvSpPr>
            <a:spLocks noGrp="1"/>
          </p:cNvSpPr>
          <p:nvPr>
            <p:ph type="ctrTitle" hasCustomPrompt="1"/>
          </p:nvPr>
        </p:nvSpPr>
        <p:spPr>
          <a:xfrm>
            <a:off x="660400" y="3409950"/>
            <a:ext cx="5745176" cy="576263"/>
          </a:xfrm>
          <a:prstGeom prst="rect">
            <a:avLst/>
          </a:prstGeom>
        </p:spPr>
        <p:txBody>
          <a:bodyPr anchor="t"/>
          <a:lstStyle>
            <a:lvl1pPr algn="l">
              <a:defRPr sz="2400">
                <a:solidFill>
                  <a:srgbClr val="A22EA2"/>
                </a:solidFill>
                <a:latin typeface="Trebuchet MS" pitchFamily="34" charset="0"/>
              </a:defRPr>
            </a:lvl1pPr>
          </a:lstStyle>
          <a:p>
            <a:r>
              <a:rPr lang="pl-PL" dirty="0" smtClean="0"/>
              <a:t>Tytuł</a:t>
            </a:r>
            <a:endParaRPr lang="pl-PL" dirty="0"/>
          </a:p>
        </p:txBody>
      </p:sp>
      <p:sp>
        <p:nvSpPr>
          <p:cNvPr id="12" name="Symbol zastępczy stopki 5"/>
          <p:cNvSpPr>
            <a:spLocks noGrp="1"/>
          </p:cNvSpPr>
          <p:nvPr>
            <p:ph type="ftr" sz="quarter" idx="11"/>
          </p:nvPr>
        </p:nvSpPr>
        <p:spPr>
          <a:xfrm>
            <a:off x="660400" y="4270395"/>
            <a:ext cx="5745176" cy="311130"/>
          </a:xfrm>
        </p:spPr>
        <p:txBody>
          <a:bodyPr/>
          <a:lstStyle>
            <a:lvl1pPr algn="l">
              <a:defRPr>
                <a:solidFill>
                  <a:schemeClr val="tx1">
                    <a:lumMod val="75000"/>
                    <a:lumOff val="25000"/>
                  </a:schemeClr>
                </a:solidFill>
              </a:defRPr>
            </a:lvl1pPr>
          </a:lstStyle>
          <a:p>
            <a:r>
              <a:rPr lang="pl-PL" smtClean="0">
                <a:solidFill>
                  <a:prstClr val="black">
                    <a:lumMod val="75000"/>
                    <a:lumOff val="25000"/>
                  </a:prstClr>
                </a:solidFill>
              </a:rPr>
              <a:t>Podtytuł </a:t>
            </a:r>
            <a:endParaRPr lang="pl-PL" dirty="0">
              <a:solidFill>
                <a:prstClr val="black">
                  <a:lumMod val="75000"/>
                  <a:lumOff val="25000"/>
                </a:prstClr>
              </a:solidFill>
            </a:endParaRPr>
          </a:p>
        </p:txBody>
      </p:sp>
      <p:sp>
        <p:nvSpPr>
          <p:cNvPr id="14" name="pole tekstowe 13"/>
          <p:cNvSpPr txBox="1"/>
          <p:nvPr userDrawn="1"/>
        </p:nvSpPr>
        <p:spPr>
          <a:xfrm>
            <a:off x="508645" y="5726236"/>
            <a:ext cx="1023924" cy="200055"/>
          </a:xfrm>
          <a:prstGeom prst="rect">
            <a:avLst/>
          </a:prstGeom>
          <a:noFill/>
        </p:spPr>
        <p:txBody>
          <a:bodyPr wrap="square" rtlCol="0">
            <a:spAutoFit/>
          </a:bodyPr>
          <a:lstStyle/>
          <a:p>
            <a:r>
              <a:rPr lang="pl-PL" sz="700" b="1" kern="1400" spc="120" dirty="0" smtClean="0">
                <a:solidFill>
                  <a:srgbClr val="4F81BD">
                    <a:lumMod val="40000"/>
                    <a:lumOff val="60000"/>
                  </a:srgbClr>
                </a:solidFill>
              </a:rPr>
              <a:t>01000101  0101</a:t>
            </a:r>
            <a:endParaRPr lang="pl-PL" sz="700" b="1" kern="1400" spc="120" dirty="0">
              <a:solidFill>
                <a:srgbClr val="4F81BD">
                  <a:lumMod val="40000"/>
                  <a:lumOff val="60000"/>
                </a:srgbClr>
              </a:solidFill>
            </a:endParaRPr>
          </a:p>
        </p:txBody>
      </p:sp>
      <p:sp>
        <p:nvSpPr>
          <p:cNvPr id="15" name="pole tekstowe 14"/>
          <p:cNvSpPr txBox="1"/>
          <p:nvPr userDrawn="1"/>
        </p:nvSpPr>
        <p:spPr>
          <a:xfrm>
            <a:off x="549266" y="5286494"/>
            <a:ext cx="1143009" cy="184666"/>
          </a:xfrm>
          <a:prstGeom prst="rect">
            <a:avLst/>
          </a:prstGeom>
          <a:noFill/>
        </p:spPr>
        <p:txBody>
          <a:bodyPr wrap="square" rtlCol="0">
            <a:spAutoFit/>
          </a:bodyPr>
          <a:lstStyle/>
          <a:p>
            <a:r>
              <a:rPr lang="pl-PL" sz="500" b="1" kern="1400" spc="120" dirty="0" smtClean="0">
                <a:solidFill>
                  <a:srgbClr val="4F81BD">
                    <a:lumMod val="40000"/>
                    <a:lumOff val="60000"/>
                  </a:srgbClr>
                </a:solidFill>
              </a:rPr>
              <a:t>0101</a:t>
            </a:r>
            <a:r>
              <a:rPr lang="pl-PL" sz="600" b="1" kern="1400" spc="120" dirty="0" smtClean="0">
                <a:solidFill>
                  <a:srgbClr val="4F81BD">
                    <a:lumMod val="40000"/>
                    <a:lumOff val="60000"/>
                  </a:srgbClr>
                </a:solidFill>
              </a:rPr>
              <a:t>001010101</a:t>
            </a:r>
            <a:endParaRPr lang="pl-PL" sz="600" b="1" kern="1400" spc="120" dirty="0">
              <a:solidFill>
                <a:srgbClr val="4F81BD">
                  <a:lumMod val="40000"/>
                  <a:lumOff val="60000"/>
                </a:srgbClr>
              </a:solidFill>
            </a:endParaRPr>
          </a:p>
        </p:txBody>
      </p:sp>
      <p:sp>
        <p:nvSpPr>
          <p:cNvPr id="16" name="pole tekstowe 15"/>
          <p:cNvSpPr txBox="1"/>
          <p:nvPr userDrawn="1"/>
        </p:nvSpPr>
        <p:spPr>
          <a:xfrm>
            <a:off x="283229" y="5415473"/>
            <a:ext cx="1368425" cy="200055"/>
          </a:xfrm>
          <a:prstGeom prst="rect">
            <a:avLst/>
          </a:prstGeom>
          <a:noFill/>
        </p:spPr>
        <p:txBody>
          <a:bodyPr wrap="square" rtlCol="0">
            <a:spAutoFit/>
          </a:bodyPr>
          <a:lstStyle/>
          <a:p>
            <a:r>
              <a:rPr lang="pl-PL" sz="700" b="1" kern="1400" spc="120" dirty="0" smtClean="0">
                <a:solidFill>
                  <a:srgbClr val="4F81BD">
                    <a:lumMod val="40000"/>
                    <a:lumOff val="60000"/>
                  </a:srgbClr>
                </a:solidFill>
              </a:rPr>
              <a:t>0100   0001011   01</a:t>
            </a:r>
            <a:endParaRPr lang="pl-PL" sz="700" b="1" kern="1400" spc="120" dirty="0">
              <a:solidFill>
                <a:srgbClr val="4F81BD">
                  <a:lumMod val="40000"/>
                  <a:lumOff val="60000"/>
                </a:srgbClr>
              </a:solidFill>
            </a:endParaRPr>
          </a:p>
        </p:txBody>
      </p:sp>
      <p:sp>
        <p:nvSpPr>
          <p:cNvPr id="17" name="pole tekstowe 16"/>
          <p:cNvSpPr txBox="1"/>
          <p:nvPr userDrawn="1"/>
        </p:nvSpPr>
        <p:spPr>
          <a:xfrm>
            <a:off x="32371" y="5558349"/>
            <a:ext cx="785818" cy="215444"/>
          </a:xfrm>
          <a:prstGeom prst="rect">
            <a:avLst/>
          </a:prstGeom>
          <a:noFill/>
        </p:spPr>
        <p:txBody>
          <a:bodyPr wrap="square" rtlCol="0">
            <a:spAutoFit/>
          </a:bodyPr>
          <a:lstStyle/>
          <a:p>
            <a:pPr algn="r"/>
            <a:r>
              <a:rPr lang="pl-PL" sz="800" b="1" kern="1400" spc="120" dirty="0" smtClean="0">
                <a:solidFill>
                  <a:srgbClr val="4F81BD">
                    <a:lumMod val="40000"/>
                    <a:lumOff val="60000"/>
                  </a:srgbClr>
                </a:solidFill>
              </a:rPr>
              <a:t>010 10101</a:t>
            </a:r>
            <a:endParaRPr lang="pl-PL" sz="800" b="1" kern="1400" spc="120" dirty="0">
              <a:solidFill>
                <a:srgbClr val="4F81BD">
                  <a:lumMod val="40000"/>
                  <a:lumOff val="60000"/>
                </a:srgbClr>
              </a:solidFill>
            </a:endParaRPr>
          </a:p>
        </p:txBody>
      </p:sp>
      <p:sp>
        <p:nvSpPr>
          <p:cNvPr id="18" name="pole tekstowe 17"/>
          <p:cNvSpPr txBox="1"/>
          <p:nvPr userDrawn="1"/>
        </p:nvSpPr>
        <p:spPr>
          <a:xfrm>
            <a:off x="32372" y="4615396"/>
            <a:ext cx="1357322" cy="215444"/>
          </a:xfrm>
          <a:prstGeom prst="rect">
            <a:avLst/>
          </a:prstGeom>
          <a:noFill/>
        </p:spPr>
        <p:txBody>
          <a:bodyPr wrap="square" rtlCol="0">
            <a:spAutoFit/>
          </a:bodyPr>
          <a:lstStyle/>
          <a:p>
            <a:r>
              <a:rPr lang="pl-PL" sz="800" b="1" kern="1400" spc="120" dirty="0" smtClean="0">
                <a:solidFill>
                  <a:srgbClr val="4F81BD">
                    <a:lumMod val="40000"/>
                    <a:lumOff val="60000"/>
                  </a:srgbClr>
                </a:solidFill>
              </a:rPr>
              <a:t>010 00101  110101</a:t>
            </a:r>
            <a:endParaRPr lang="pl-PL" sz="800" b="1" kern="1400" spc="120" dirty="0">
              <a:solidFill>
                <a:srgbClr val="4F81BD">
                  <a:lumMod val="40000"/>
                  <a:lumOff val="60000"/>
                </a:srgbClr>
              </a:solidFill>
            </a:endParaRPr>
          </a:p>
        </p:txBody>
      </p:sp>
      <p:sp>
        <p:nvSpPr>
          <p:cNvPr id="19" name="pole tekstowe 18"/>
          <p:cNvSpPr txBox="1"/>
          <p:nvPr userDrawn="1"/>
        </p:nvSpPr>
        <p:spPr>
          <a:xfrm>
            <a:off x="21151" y="5418044"/>
            <a:ext cx="428628" cy="153888"/>
          </a:xfrm>
          <a:prstGeom prst="rect">
            <a:avLst/>
          </a:prstGeom>
          <a:noFill/>
        </p:spPr>
        <p:txBody>
          <a:bodyPr wrap="square" rtlCol="0">
            <a:spAutoFit/>
          </a:bodyPr>
          <a:lstStyle/>
          <a:p>
            <a:pPr algn="r"/>
            <a:r>
              <a:rPr lang="pl-PL" sz="400" b="1" kern="1400" spc="120" dirty="0" smtClean="0">
                <a:solidFill>
                  <a:srgbClr val="4F81BD">
                    <a:lumMod val="40000"/>
                    <a:lumOff val="60000"/>
                  </a:srgbClr>
                </a:solidFill>
              </a:rPr>
              <a:t>010101</a:t>
            </a:r>
            <a:endParaRPr lang="pl-PL" sz="500" b="1" kern="1400" spc="120" dirty="0">
              <a:solidFill>
                <a:srgbClr val="4F81BD">
                  <a:lumMod val="40000"/>
                  <a:lumOff val="60000"/>
                </a:srgbClr>
              </a:solidFill>
            </a:endParaRPr>
          </a:p>
        </p:txBody>
      </p:sp>
      <p:sp>
        <p:nvSpPr>
          <p:cNvPr id="20" name="pole tekstowe 19"/>
          <p:cNvSpPr txBox="1"/>
          <p:nvPr userDrawn="1"/>
        </p:nvSpPr>
        <p:spPr>
          <a:xfrm>
            <a:off x="491816" y="4929198"/>
            <a:ext cx="826440" cy="153888"/>
          </a:xfrm>
          <a:prstGeom prst="rect">
            <a:avLst/>
          </a:prstGeom>
          <a:noFill/>
        </p:spPr>
        <p:txBody>
          <a:bodyPr wrap="square" rtlCol="0">
            <a:spAutoFit/>
          </a:bodyPr>
          <a:lstStyle/>
          <a:p>
            <a:r>
              <a:rPr lang="pl-PL" sz="400" b="1" kern="1400" spc="120" dirty="0" smtClean="0">
                <a:solidFill>
                  <a:srgbClr val="4F81BD">
                    <a:lumMod val="40000"/>
                    <a:lumOff val="60000"/>
                  </a:srgbClr>
                </a:solidFill>
              </a:rPr>
              <a:t>0101001001</a:t>
            </a:r>
            <a:endParaRPr lang="pl-PL" sz="500" b="1" kern="1400" spc="120" dirty="0">
              <a:solidFill>
                <a:srgbClr val="4F81BD">
                  <a:lumMod val="40000"/>
                  <a:lumOff val="60000"/>
                </a:srgbClr>
              </a:solidFill>
            </a:endParaRPr>
          </a:p>
        </p:txBody>
      </p:sp>
      <p:sp>
        <p:nvSpPr>
          <p:cNvPr id="21" name="pole tekstowe 20"/>
          <p:cNvSpPr txBox="1"/>
          <p:nvPr userDrawn="1"/>
        </p:nvSpPr>
        <p:spPr>
          <a:xfrm>
            <a:off x="-39067" y="5115462"/>
            <a:ext cx="785819" cy="200055"/>
          </a:xfrm>
          <a:prstGeom prst="rect">
            <a:avLst/>
          </a:prstGeom>
          <a:noFill/>
        </p:spPr>
        <p:txBody>
          <a:bodyPr wrap="square" rtlCol="0">
            <a:spAutoFit/>
          </a:bodyPr>
          <a:lstStyle/>
          <a:p>
            <a:pPr algn="r"/>
            <a:r>
              <a:rPr lang="pl-PL" sz="700" b="1" kern="1400" spc="120" dirty="0" smtClean="0">
                <a:solidFill>
                  <a:srgbClr val="4F81BD">
                    <a:lumMod val="40000"/>
                    <a:lumOff val="60000"/>
                  </a:srgbClr>
                </a:solidFill>
              </a:rPr>
              <a:t>011   0101</a:t>
            </a:r>
            <a:endParaRPr lang="pl-PL" sz="700" b="1" kern="1400" spc="120" dirty="0">
              <a:solidFill>
                <a:srgbClr val="4F81BD">
                  <a:lumMod val="40000"/>
                  <a:lumOff val="60000"/>
                </a:srgbClr>
              </a:solidFill>
            </a:endParaRPr>
          </a:p>
        </p:txBody>
      </p:sp>
      <p:sp>
        <p:nvSpPr>
          <p:cNvPr id="22" name="pole tekstowe 21"/>
          <p:cNvSpPr txBox="1"/>
          <p:nvPr userDrawn="1"/>
        </p:nvSpPr>
        <p:spPr>
          <a:xfrm>
            <a:off x="532437" y="5486300"/>
            <a:ext cx="928693" cy="169277"/>
          </a:xfrm>
          <a:prstGeom prst="rect">
            <a:avLst/>
          </a:prstGeom>
          <a:noFill/>
        </p:spPr>
        <p:txBody>
          <a:bodyPr wrap="square" rtlCol="0">
            <a:spAutoFit/>
          </a:bodyPr>
          <a:lstStyle/>
          <a:p>
            <a:r>
              <a:rPr lang="pl-PL" sz="400" b="1" kern="1400" spc="120" dirty="0" smtClean="0">
                <a:solidFill>
                  <a:srgbClr val="4F81BD">
                    <a:lumMod val="40000"/>
                    <a:lumOff val="60000"/>
                  </a:srgbClr>
                </a:solidFill>
              </a:rPr>
              <a:t>0101</a:t>
            </a:r>
            <a:r>
              <a:rPr lang="pl-PL" sz="500" b="1" kern="1400" spc="120" dirty="0" smtClean="0">
                <a:solidFill>
                  <a:srgbClr val="4F81BD">
                    <a:lumMod val="40000"/>
                    <a:lumOff val="60000"/>
                  </a:srgbClr>
                </a:solidFill>
              </a:rPr>
              <a:t>  001010101</a:t>
            </a:r>
            <a:endParaRPr lang="pl-PL" sz="600" b="1" kern="1400" spc="120" dirty="0">
              <a:solidFill>
                <a:srgbClr val="4F81BD">
                  <a:lumMod val="40000"/>
                  <a:lumOff val="60000"/>
                </a:srgbClr>
              </a:solidFill>
            </a:endParaRPr>
          </a:p>
        </p:txBody>
      </p:sp>
      <p:sp>
        <p:nvSpPr>
          <p:cNvPr id="23" name="pole tekstowe 22"/>
          <p:cNvSpPr txBox="1"/>
          <p:nvPr userDrawn="1"/>
        </p:nvSpPr>
        <p:spPr>
          <a:xfrm>
            <a:off x="446712" y="5643786"/>
            <a:ext cx="1000132" cy="138499"/>
          </a:xfrm>
          <a:prstGeom prst="rect">
            <a:avLst/>
          </a:prstGeom>
          <a:noFill/>
        </p:spPr>
        <p:txBody>
          <a:bodyPr wrap="square" rtlCol="0">
            <a:spAutoFit/>
          </a:bodyPr>
          <a:lstStyle/>
          <a:p>
            <a:r>
              <a:rPr lang="pl-PL" sz="300" b="1" kern="1400" spc="120" dirty="0" smtClean="0">
                <a:solidFill>
                  <a:srgbClr val="4F81BD">
                    <a:lumMod val="40000"/>
                    <a:lumOff val="60000"/>
                  </a:srgbClr>
                </a:solidFill>
              </a:rPr>
              <a:t>0101001010101</a:t>
            </a:r>
            <a:endParaRPr lang="pl-PL" sz="400" b="1" kern="1400" spc="120" dirty="0">
              <a:solidFill>
                <a:srgbClr val="4F81BD">
                  <a:lumMod val="40000"/>
                  <a:lumOff val="60000"/>
                </a:srgbClr>
              </a:solidFill>
            </a:endParaRPr>
          </a:p>
        </p:txBody>
      </p:sp>
      <p:sp>
        <p:nvSpPr>
          <p:cNvPr id="24" name="pole tekstowe 23"/>
          <p:cNvSpPr txBox="1"/>
          <p:nvPr userDrawn="1"/>
        </p:nvSpPr>
        <p:spPr>
          <a:xfrm>
            <a:off x="32371" y="5874879"/>
            <a:ext cx="826440" cy="153888"/>
          </a:xfrm>
          <a:prstGeom prst="rect">
            <a:avLst/>
          </a:prstGeom>
          <a:noFill/>
        </p:spPr>
        <p:txBody>
          <a:bodyPr wrap="square" rtlCol="0">
            <a:spAutoFit/>
          </a:bodyPr>
          <a:lstStyle/>
          <a:p>
            <a:r>
              <a:rPr lang="pl-PL" sz="400" b="1" kern="1400" spc="120" dirty="0" smtClean="0">
                <a:solidFill>
                  <a:srgbClr val="4F81BD">
                    <a:lumMod val="40000"/>
                    <a:lumOff val="60000"/>
                  </a:srgbClr>
                </a:solidFill>
              </a:rPr>
              <a:t>0101001001</a:t>
            </a:r>
            <a:endParaRPr lang="pl-PL" sz="500" b="1" kern="1400" spc="120" dirty="0">
              <a:solidFill>
                <a:srgbClr val="4F81BD">
                  <a:lumMod val="40000"/>
                  <a:lumOff val="60000"/>
                </a:srgbClr>
              </a:solidFill>
            </a:endParaRPr>
          </a:p>
        </p:txBody>
      </p:sp>
      <p:sp>
        <p:nvSpPr>
          <p:cNvPr id="25" name="pole tekstowe 24"/>
          <p:cNvSpPr txBox="1"/>
          <p:nvPr userDrawn="1"/>
        </p:nvSpPr>
        <p:spPr>
          <a:xfrm>
            <a:off x="920443" y="5089061"/>
            <a:ext cx="731211" cy="138499"/>
          </a:xfrm>
          <a:prstGeom prst="rect">
            <a:avLst/>
          </a:prstGeom>
          <a:noFill/>
        </p:spPr>
        <p:txBody>
          <a:bodyPr wrap="square" rtlCol="0">
            <a:spAutoFit/>
          </a:bodyPr>
          <a:lstStyle/>
          <a:p>
            <a:r>
              <a:rPr lang="pl-PL" sz="300" b="1" kern="1400" spc="120" dirty="0" smtClean="0">
                <a:solidFill>
                  <a:srgbClr val="4F81BD">
                    <a:lumMod val="40000"/>
                    <a:lumOff val="60000"/>
                  </a:srgbClr>
                </a:solidFill>
              </a:rPr>
              <a:t>0101001</a:t>
            </a:r>
            <a:endParaRPr lang="pl-PL" sz="400" b="1" kern="1400" spc="120" dirty="0">
              <a:solidFill>
                <a:srgbClr val="4F81BD">
                  <a:lumMod val="40000"/>
                  <a:lumOff val="60000"/>
                </a:srgbClr>
              </a:solidFill>
            </a:endParaRPr>
          </a:p>
        </p:txBody>
      </p:sp>
      <p:sp>
        <p:nvSpPr>
          <p:cNvPr id="26" name="pole tekstowe 25"/>
          <p:cNvSpPr txBox="1"/>
          <p:nvPr userDrawn="1"/>
        </p:nvSpPr>
        <p:spPr>
          <a:xfrm>
            <a:off x="32371" y="5198120"/>
            <a:ext cx="731211" cy="138499"/>
          </a:xfrm>
          <a:prstGeom prst="rect">
            <a:avLst/>
          </a:prstGeom>
          <a:noFill/>
        </p:spPr>
        <p:txBody>
          <a:bodyPr wrap="square" rtlCol="0">
            <a:spAutoFit/>
          </a:bodyPr>
          <a:lstStyle/>
          <a:p>
            <a:r>
              <a:rPr lang="pl-PL" sz="300" b="1" kern="1400" spc="120" dirty="0" smtClean="0">
                <a:solidFill>
                  <a:srgbClr val="4F81BD">
                    <a:lumMod val="40000"/>
                    <a:lumOff val="60000"/>
                  </a:srgbClr>
                </a:solidFill>
              </a:rPr>
              <a:t>0101001</a:t>
            </a:r>
            <a:endParaRPr lang="pl-PL" sz="400" b="1" kern="1400" spc="120" dirty="0">
              <a:solidFill>
                <a:srgbClr val="4F81BD">
                  <a:lumMod val="40000"/>
                  <a:lumOff val="60000"/>
                </a:srgbClr>
              </a:solidFill>
            </a:endParaRPr>
          </a:p>
        </p:txBody>
      </p:sp>
      <p:sp>
        <p:nvSpPr>
          <p:cNvPr id="27" name="pole tekstowe 26"/>
          <p:cNvSpPr txBox="1"/>
          <p:nvPr userDrawn="1"/>
        </p:nvSpPr>
        <p:spPr>
          <a:xfrm>
            <a:off x="8701" y="4186768"/>
            <a:ext cx="905024" cy="338554"/>
          </a:xfrm>
          <a:prstGeom prst="rect">
            <a:avLst/>
          </a:prstGeom>
          <a:noFill/>
        </p:spPr>
        <p:txBody>
          <a:bodyPr wrap="square" rtlCol="0">
            <a:spAutoFit/>
          </a:bodyPr>
          <a:lstStyle/>
          <a:p>
            <a:r>
              <a:rPr lang="pl-PL" sz="1600" kern="1400" spc="120" dirty="0" smtClean="0">
                <a:solidFill>
                  <a:srgbClr val="4F81BD">
                    <a:lumMod val="40000"/>
                    <a:lumOff val="60000"/>
                  </a:srgbClr>
                </a:solidFill>
              </a:rPr>
              <a:t>01101</a:t>
            </a:r>
            <a:endParaRPr lang="pl-PL" sz="1400" kern="1400" spc="120" dirty="0">
              <a:solidFill>
                <a:srgbClr val="4F81BD">
                  <a:lumMod val="40000"/>
                  <a:lumOff val="60000"/>
                </a:srgbClr>
              </a:solidFill>
            </a:endParaRPr>
          </a:p>
        </p:txBody>
      </p:sp>
      <p:sp>
        <p:nvSpPr>
          <p:cNvPr id="45" name="Symbol zastępczy stopki 5"/>
          <p:cNvSpPr txBox="1">
            <a:spLocks/>
          </p:cNvSpPr>
          <p:nvPr userDrawn="1"/>
        </p:nvSpPr>
        <p:spPr>
          <a:xfrm>
            <a:off x="660400" y="4972050"/>
            <a:ext cx="2816218" cy="311130"/>
          </a:xfrm>
          <a:prstGeom prst="rect">
            <a:avLst/>
          </a:prstGeom>
        </p:spPr>
        <p:txBody>
          <a:bodyPr vert="horz" lIns="91440" tIns="45720" rIns="91440" bIns="45720" rtlCol="0" anchor="t"/>
          <a:lstStyle>
            <a:lvl1pPr algn="r">
              <a:defRPr>
                <a:solidFill>
                  <a:schemeClr val="bg1">
                    <a:lumMod val="75000"/>
                  </a:schemeClr>
                </a:solidFill>
              </a:defRPr>
            </a:lvl1pPr>
          </a:lstStyle>
          <a:p>
            <a:pPr algn="l">
              <a:defRPr/>
            </a:pPr>
            <a:r>
              <a:rPr lang="pl-PL" sz="1200" b="1" dirty="0" smtClean="0">
                <a:solidFill>
                  <a:srgbClr val="4F81BD">
                    <a:lumMod val="75000"/>
                  </a:srgbClr>
                </a:solidFill>
              </a:rPr>
              <a:t>Warsaw  07.03.2010 </a:t>
            </a:r>
            <a:endParaRPr lang="pl-PL" sz="1200" b="1" dirty="0">
              <a:solidFill>
                <a:srgbClr val="4F81BD">
                  <a:lumMod val="75000"/>
                </a:srgbClr>
              </a:solidFill>
            </a:endParaRPr>
          </a:p>
        </p:txBody>
      </p:sp>
      <p:sp>
        <p:nvSpPr>
          <p:cNvPr id="46" name="Symbol zastępczy stopki 5"/>
          <p:cNvSpPr txBox="1">
            <a:spLocks/>
          </p:cNvSpPr>
          <p:nvPr userDrawn="1"/>
        </p:nvSpPr>
        <p:spPr>
          <a:xfrm>
            <a:off x="660400" y="4581525"/>
            <a:ext cx="5745176" cy="311130"/>
          </a:xfrm>
          <a:prstGeom prst="rect">
            <a:avLst/>
          </a:prstGeom>
        </p:spPr>
        <p:txBody>
          <a:bodyPr vert="horz" lIns="91440" tIns="45720" rIns="91440" bIns="45720" rtlCol="0" anchor="t"/>
          <a:lstStyle>
            <a:lvl1pPr algn="r">
              <a:defRPr>
                <a:solidFill>
                  <a:schemeClr val="bg1">
                    <a:lumMod val="75000"/>
                  </a:schemeClr>
                </a:solidFill>
              </a:defRPr>
            </a:lvl1pPr>
          </a:lstStyle>
          <a:p>
            <a:pPr algn="l">
              <a:defRPr/>
            </a:pPr>
            <a:r>
              <a:rPr lang="pl-PL" sz="1200" b="1" dirty="0" smtClean="0">
                <a:solidFill>
                  <a:prstClr val="black">
                    <a:lumMod val="65000"/>
                    <a:lumOff val="35000"/>
                  </a:prstClr>
                </a:solidFill>
              </a:rPr>
              <a:t>Maciej Tomica</a:t>
            </a:r>
            <a:endParaRPr lang="pl-PL" sz="1200" b="1" dirty="0">
              <a:solidFill>
                <a:prstClr val="black">
                  <a:lumMod val="65000"/>
                  <a:lumOff val="35000"/>
                </a:prstClr>
              </a:solidFill>
            </a:endParaRPr>
          </a:p>
        </p:txBody>
      </p:sp>
      <p:sp>
        <p:nvSpPr>
          <p:cNvPr id="44" name="Prostokąt 43"/>
          <p:cNvSpPr/>
          <p:nvPr userDrawn="1"/>
        </p:nvSpPr>
        <p:spPr>
          <a:xfrm>
            <a:off x="0" y="1055689"/>
            <a:ext cx="9144000" cy="68262"/>
          </a:xfrm>
          <a:prstGeom prst="rect">
            <a:avLst/>
          </a:prstGeom>
          <a:gradFill flip="none" rotWithShape="1">
            <a:gsLst>
              <a:gs pos="0">
                <a:srgbClr val="A22EA2"/>
              </a:gs>
              <a:gs pos="9000">
                <a:srgbClr val="A22EA2"/>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43" name="Prostokąt 42"/>
          <p:cNvSpPr/>
          <p:nvPr userDrawn="1"/>
        </p:nvSpPr>
        <p:spPr>
          <a:xfrm flipH="1">
            <a:off x="0" y="3071809"/>
            <a:ext cx="9144000" cy="10954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2" name="Obraz 31" descr="logo_big_transparent.png"/>
          <p:cNvPicPr>
            <a:picLocks noChangeAspect="1"/>
          </p:cNvPicPr>
          <p:nvPr userDrawn="1"/>
        </p:nvPicPr>
        <p:blipFill>
          <a:blip r:embed="rId2" cstate="print"/>
          <a:stretch>
            <a:fillRect/>
          </a:stretch>
        </p:blipFill>
        <p:spPr>
          <a:xfrm>
            <a:off x="7032625" y="5949950"/>
            <a:ext cx="1787525" cy="382067"/>
          </a:xfrm>
          <a:prstGeom prst="rect">
            <a:avLst/>
          </a:prstGeom>
        </p:spPr>
      </p:pic>
      <p:sp>
        <p:nvSpPr>
          <p:cNvPr id="33" name="Prostokąt 32"/>
          <p:cNvSpPr/>
          <p:nvPr userDrawn="1"/>
        </p:nvSpPr>
        <p:spPr>
          <a:xfrm>
            <a:off x="0" y="3054351"/>
            <a:ext cx="9144000" cy="68262"/>
          </a:xfrm>
          <a:prstGeom prst="rect">
            <a:avLst/>
          </a:prstGeom>
          <a:gradFill flip="none" rotWithShape="1">
            <a:gsLst>
              <a:gs pos="0">
                <a:srgbClr val="C00000"/>
              </a:gs>
              <a:gs pos="9000">
                <a:srgbClr val="C00000">
                  <a:alpha val="81000"/>
                </a:srgbClr>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4" name="Obraz 33" descr="baner_ppt2.png"/>
          <p:cNvPicPr>
            <a:picLocks noChangeAspect="1"/>
          </p:cNvPicPr>
          <p:nvPr userDrawn="1"/>
        </p:nvPicPr>
        <p:blipFill>
          <a:blip r:embed="rId3" cstate="print"/>
          <a:stretch>
            <a:fillRect/>
          </a:stretch>
        </p:blipFill>
        <p:spPr>
          <a:xfrm>
            <a:off x="0" y="1125538"/>
            <a:ext cx="9147454" cy="2018538"/>
          </a:xfrm>
          <a:prstGeom prst="rect">
            <a:avLst/>
          </a:prstGeom>
        </p:spPr>
      </p:pic>
      <p:sp>
        <p:nvSpPr>
          <p:cNvPr id="35" name="Prostokąt 34"/>
          <p:cNvSpPr/>
          <p:nvPr userDrawn="1"/>
        </p:nvSpPr>
        <p:spPr>
          <a:xfrm flipH="1" flipV="1">
            <a:off x="660400" y="4535806"/>
            <a:ext cx="8483600" cy="45719"/>
          </a:xfrm>
          <a:prstGeom prst="rect">
            <a:avLst/>
          </a:prstGeom>
          <a:gradFill flip="none" rotWithShape="1">
            <a:gsLst>
              <a:gs pos="0">
                <a:srgbClr val="A22EA2"/>
              </a:gs>
              <a:gs pos="9000">
                <a:srgbClr val="A22EA2"/>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Tree>
    <p:extLst>
      <p:ext uri="{BB962C8B-B14F-4D97-AF65-F5344CB8AC3E}">
        <p14:creationId xmlns:p14="http://schemas.microsoft.com/office/powerpoint/2010/main" xmlns="" val="2095377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lajd tytułowy">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660400" y="3409950"/>
            <a:ext cx="5745176" cy="576263"/>
          </a:xfrm>
          <a:prstGeom prst="rect">
            <a:avLst/>
          </a:prstGeom>
        </p:spPr>
        <p:txBody>
          <a:bodyPr anchor="t"/>
          <a:lstStyle>
            <a:lvl1pPr algn="l">
              <a:defRPr sz="2400">
                <a:solidFill>
                  <a:srgbClr val="A22EA2"/>
                </a:solidFill>
                <a:latin typeface="Trebuchet MS" pitchFamily="34" charset="0"/>
              </a:defRPr>
            </a:lvl1pPr>
          </a:lstStyle>
          <a:p>
            <a:r>
              <a:rPr lang="pl-PL" dirty="0" smtClean="0"/>
              <a:t>Tytuł</a:t>
            </a:r>
            <a:endParaRPr lang="pl-PL" dirty="0"/>
          </a:p>
        </p:txBody>
      </p:sp>
      <p:sp>
        <p:nvSpPr>
          <p:cNvPr id="12" name="Symbol zastępczy stopki 5"/>
          <p:cNvSpPr>
            <a:spLocks noGrp="1"/>
          </p:cNvSpPr>
          <p:nvPr>
            <p:ph type="ftr" sz="quarter" idx="11"/>
          </p:nvPr>
        </p:nvSpPr>
        <p:spPr>
          <a:xfrm>
            <a:off x="660400" y="4270395"/>
            <a:ext cx="5745176" cy="311130"/>
          </a:xfrm>
        </p:spPr>
        <p:txBody>
          <a:bodyPr/>
          <a:lstStyle>
            <a:lvl1pPr algn="l">
              <a:defRPr>
                <a:solidFill>
                  <a:schemeClr val="tx1">
                    <a:lumMod val="75000"/>
                    <a:lumOff val="25000"/>
                  </a:schemeClr>
                </a:solidFill>
              </a:defRPr>
            </a:lvl1pPr>
          </a:lstStyle>
          <a:p>
            <a:r>
              <a:rPr lang="pl-PL" smtClean="0">
                <a:solidFill>
                  <a:prstClr val="black">
                    <a:lumMod val="75000"/>
                    <a:lumOff val="25000"/>
                  </a:prstClr>
                </a:solidFill>
              </a:rPr>
              <a:t>Podtytuł </a:t>
            </a:r>
            <a:endParaRPr lang="pl-PL" dirty="0">
              <a:solidFill>
                <a:prstClr val="black">
                  <a:lumMod val="75000"/>
                  <a:lumOff val="25000"/>
                </a:prstClr>
              </a:solidFill>
            </a:endParaRPr>
          </a:p>
        </p:txBody>
      </p:sp>
      <p:pic>
        <p:nvPicPr>
          <p:cNvPr id="28" name="Obraz 27" descr="page4.png"/>
          <p:cNvPicPr>
            <a:picLocks noChangeAspect="1"/>
          </p:cNvPicPr>
          <p:nvPr userDrawn="1"/>
        </p:nvPicPr>
        <p:blipFill>
          <a:blip r:embed="rId2" cstate="print"/>
          <a:srcRect l="10587" r="8224" b="3312"/>
          <a:stretch>
            <a:fillRect/>
          </a:stretch>
        </p:blipFill>
        <p:spPr>
          <a:xfrm>
            <a:off x="0" y="0"/>
            <a:ext cx="9144000" cy="6858000"/>
          </a:xfrm>
          <a:prstGeom prst="rect">
            <a:avLst/>
          </a:prstGeom>
        </p:spPr>
      </p:pic>
    </p:spTree>
    <p:extLst>
      <p:ext uri="{BB962C8B-B14F-4D97-AF65-F5344CB8AC3E}">
        <p14:creationId xmlns:p14="http://schemas.microsoft.com/office/powerpoint/2010/main" xmlns="" val="3654845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lajd tytułowy">
    <p:spTree>
      <p:nvGrpSpPr>
        <p:cNvPr id="1" name=""/>
        <p:cNvGrpSpPr/>
        <p:nvPr/>
      </p:nvGrpSpPr>
      <p:grpSpPr>
        <a:xfrm>
          <a:off x="0" y="0"/>
          <a:ext cx="0" cy="0"/>
          <a:chOff x="0" y="0"/>
          <a:chExt cx="0" cy="0"/>
        </a:xfrm>
      </p:grpSpPr>
      <p:pic>
        <p:nvPicPr>
          <p:cNvPr id="16" name="Obraz 15" descr="iStock_000001298162Medium2.jpg"/>
          <p:cNvPicPr>
            <a:picLocks noChangeAspect="1"/>
          </p:cNvPicPr>
          <p:nvPr userDrawn="1"/>
        </p:nvPicPr>
        <p:blipFill>
          <a:blip r:embed="rId2" cstate="print"/>
          <a:srcRect t="11227" b="93"/>
          <a:stretch>
            <a:fillRect/>
          </a:stretch>
        </p:blipFill>
        <p:spPr>
          <a:xfrm rot="16200000">
            <a:off x="1143001" y="-1143000"/>
            <a:ext cx="6857999" cy="9144000"/>
          </a:xfrm>
          <a:prstGeom prst="rect">
            <a:avLst/>
          </a:prstGeom>
        </p:spPr>
      </p:pic>
      <p:graphicFrame>
        <p:nvGraphicFramePr>
          <p:cNvPr id="6" name="Tabela 5"/>
          <p:cNvGraphicFramePr>
            <a:graphicFrameLocks noGrp="1"/>
          </p:cNvGraphicFramePr>
          <p:nvPr userDrawn="1">
            <p:extLst>
              <p:ext uri="{D42A27DB-BD31-4B8C-83A1-F6EECF244321}">
                <p14:modId xmlns:p14="http://schemas.microsoft.com/office/powerpoint/2010/main" xmlns="" val="2129920918"/>
              </p:ext>
            </p:extLst>
          </p:nvPr>
        </p:nvGraphicFramePr>
        <p:xfrm>
          <a:off x="473075" y="2053972"/>
          <a:ext cx="5099050" cy="3337178"/>
        </p:xfrm>
        <a:graphic>
          <a:graphicData uri="http://schemas.openxmlformats.org/drawingml/2006/table">
            <a:tbl>
              <a:tblPr firstRow="1" bandRow="1">
                <a:tableStyleId>{5C22544A-7EE6-4342-B048-85BDC9FD1C3A}</a:tableStyleId>
              </a:tblPr>
              <a:tblGrid>
                <a:gridCol w="5099050"/>
              </a:tblGrid>
              <a:tr h="412272">
                <a:tc>
                  <a:txBody>
                    <a:bodyPr/>
                    <a:lstStyle/>
                    <a:p>
                      <a:r>
                        <a:rPr lang="pl-PL" sz="1800" b="1" dirty="0" err="1" smtClean="0">
                          <a:solidFill>
                            <a:schemeClr val="tx1">
                              <a:lumMod val="75000"/>
                              <a:lumOff val="25000"/>
                            </a:schemeClr>
                          </a:solidFill>
                          <a:latin typeface="Trebuchet MS" pitchFamily="34" charset="0"/>
                        </a:rPr>
                        <a:t>Ukrainian</a:t>
                      </a:r>
                      <a:r>
                        <a:rPr lang="pl-PL" sz="1800" b="1" dirty="0" smtClean="0">
                          <a:solidFill>
                            <a:schemeClr val="tx1">
                              <a:lumMod val="75000"/>
                              <a:lumOff val="25000"/>
                            </a:schemeClr>
                          </a:solidFill>
                          <a:latin typeface="Trebuchet MS" pitchFamily="34" charset="0"/>
                        </a:rPr>
                        <a:t> media </a:t>
                      </a:r>
                      <a:r>
                        <a:rPr lang="pl-PL" sz="1800" b="1" dirty="0" err="1" smtClean="0">
                          <a:solidFill>
                            <a:schemeClr val="tx1">
                              <a:lumMod val="75000"/>
                              <a:lumOff val="25000"/>
                            </a:schemeClr>
                          </a:solidFill>
                          <a:latin typeface="Trebuchet MS" pitchFamily="34" charset="0"/>
                        </a:rPr>
                        <a:t>websites</a:t>
                      </a:r>
                      <a:endParaRPr lang="pl-PL" sz="1800" b="1" dirty="0" smtClean="0">
                        <a:solidFill>
                          <a:schemeClr val="tx1">
                            <a:lumMod val="75000"/>
                            <a:lumOff val="25000"/>
                          </a:schemeClr>
                        </a:solidFill>
                        <a:latin typeface="Trebuchet MS" pitchFamily="34" charset="0"/>
                      </a:endParaRPr>
                    </a:p>
                    <a:p>
                      <a:r>
                        <a:rPr lang="pl-PL" sz="1800" b="1" dirty="0" smtClean="0">
                          <a:solidFill>
                            <a:schemeClr val="tx1">
                              <a:lumMod val="75000"/>
                              <a:lumOff val="25000"/>
                            </a:schemeClr>
                          </a:solidFill>
                          <a:latin typeface="Trebuchet MS" pitchFamily="34" charset="0"/>
                        </a:rPr>
                        <a:t>– </a:t>
                      </a:r>
                      <a:r>
                        <a:rPr lang="pl-PL" sz="1800" b="1" dirty="0" err="1" smtClean="0">
                          <a:solidFill>
                            <a:schemeClr val="tx1">
                              <a:lumMod val="75000"/>
                              <a:lumOff val="25000"/>
                            </a:schemeClr>
                          </a:solidFill>
                          <a:latin typeface="Trebuchet MS" pitchFamily="34" charset="0"/>
                        </a:rPr>
                        <a:t>comparative</a:t>
                      </a:r>
                      <a:r>
                        <a:rPr lang="pl-PL" sz="1800" b="1" baseline="0" dirty="0" smtClean="0">
                          <a:solidFill>
                            <a:schemeClr val="tx1">
                              <a:lumMod val="75000"/>
                              <a:lumOff val="25000"/>
                            </a:schemeClr>
                          </a:solidFill>
                          <a:latin typeface="Trebuchet MS" pitchFamily="34" charset="0"/>
                        </a:rPr>
                        <a:t> </a:t>
                      </a:r>
                      <a:r>
                        <a:rPr lang="pl-PL" sz="1800" b="1" baseline="0" dirty="0" err="1" smtClean="0">
                          <a:solidFill>
                            <a:schemeClr val="tx1">
                              <a:lumMod val="75000"/>
                              <a:lumOff val="25000"/>
                            </a:schemeClr>
                          </a:solidFill>
                          <a:latin typeface="Trebuchet MS" pitchFamily="34" charset="0"/>
                        </a:rPr>
                        <a:t>analysis</a:t>
                      </a:r>
                      <a:endParaRPr lang="pl-PL" sz="1800" b="1" dirty="0" smtClean="0">
                        <a:solidFill>
                          <a:schemeClr val="tx1">
                            <a:lumMod val="75000"/>
                            <a:lumOff val="25000"/>
                          </a:schemeClr>
                        </a:solidFill>
                        <a:latin typeface="Trebuchet MS" pitchFamily="34" charset="0"/>
                      </a:endParaRPr>
                    </a:p>
                  </a:txBody>
                  <a:tcPr marL="360000" marR="108000" marT="108000" marB="108000">
                    <a:lnL w="28575" cap="flat" cmpd="sng" algn="ctr">
                      <a:solidFill>
                        <a:srgbClr val="00B0F0"/>
                      </a:solidFill>
                      <a:prstDash val="solid"/>
                      <a:round/>
                      <a:headEnd type="none" w="med" len="med"/>
                      <a:tailEnd type="none" w="med" len="med"/>
                    </a:lnL>
                    <a:lnR w="12700" cmpd="sng">
                      <a:noFill/>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400" b="1" dirty="0" smtClean="0">
                        <a:solidFill>
                          <a:srgbClr val="00B0F0"/>
                        </a:solidFill>
                        <a:latin typeface="Trebuchet MS" pitchFamily="34" charset="0"/>
                      </a:endParaRPr>
                    </a:p>
                  </a:txBody>
                  <a:tcPr marL="360000" marR="180000" marT="108000" marB="252000">
                    <a:lnL w="28575" cap="flat" cmpd="sng" algn="ctr">
                      <a:solidFill>
                        <a:srgbClr val="00B0F0"/>
                      </a:solidFill>
                      <a:prstDash val="solid"/>
                      <a:round/>
                      <a:headEnd type="none" w="med" len="med"/>
                      <a:tailEnd type="none" w="med" len="med"/>
                    </a:lnL>
                    <a:lnR w="12700" cmpd="sng">
                      <a:noFill/>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884022">
                <a:tc>
                  <a:txBody>
                    <a:bodyPr/>
                    <a:lstStyle/>
                    <a:p>
                      <a:endParaRPr lang="pl-PL" sz="1100" dirty="0" smtClean="0">
                        <a:solidFill>
                          <a:schemeClr val="bg1"/>
                        </a:solidFill>
                        <a:latin typeface="Trebuchet MS" pitchFamily="34" charset="0"/>
                      </a:endParaRPr>
                    </a:p>
                  </a:txBody>
                  <a:tcPr marL="360000" marR="180000" marT="108000" marB="252000">
                    <a:lnL w="28575"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809036">
                <a:tc>
                  <a:txBody>
                    <a:bodyPr/>
                    <a:lstStyle/>
                    <a:p>
                      <a:r>
                        <a:rPr lang="pl-PL" sz="1200" b="1" dirty="0" err="1" smtClean="0">
                          <a:solidFill>
                            <a:schemeClr val="tx1">
                              <a:lumMod val="50000"/>
                              <a:lumOff val="50000"/>
                            </a:schemeClr>
                          </a:solidFill>
                          <a:latin typeface="Trebuchet MS" pitchFamily="34" charset="0"/>
                        </a:rPr>
                        <a:t>Author</a:t>
                      </a:r>
                      <a:r>
                        <a:rPr lang="pl-PL" sz="1200" b="1" dirty="0" smtClean="0">
                          <a:solidFill>
                            <a:schemeClr val="tx1">
                              <a:lumMod val="50000"/>
                              <a:lumOff val="50000"/>
                            </a:schemeClr>
                          </a:solidFill>
                          <a:latin typeface="Trebuchet MS" pitchFamily="34" charset="0"/>
                        </a:rPr>
                        <a:t>:</a:t>
                      </a:r>
                    </a:p>
                    <a:p>
                      <a:r>
                        <a:rPr lang="pl-PL" sz="1200" b="1" dirty="0" smtClean="0">
                          <a:solidFill>
                            <a:schemeClr val="tx1">
                              <a:lumMod val="50000"/>
                              <a:lumOff val="50000"/>
                            </a:schemeClr>
                          </a:solidFill>
                          <a:latin typeface="Trebuchet MS" pitchFamily="34" charset="0"/>
                        </a:rPr>
                        <a:t>Konrad Sterczyński</a:t>
                      </a:r>
                    </a:p>
                  </a:txBody>
                  <a:tcPr marL="360000" marR="180000" marT="108000" marB="252000">
                    <a:lnL w="28575"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301524">
                <a:tc>
                  <a:txBody>
                    <a:bodyPr/>
                    <a:lstStyle/>
                    <a:p>
                      <a:r>
                        <a:rPr lang="pl-PL" sz="1300" b="1" dirty="0" err="1" smtClean="0">
                          <a:solidFill>
                            <a:schemeClr val="tx1">
                              <a:lumMod val="50000"/>
                              <a:lumOff val="50000"/>
                            </a:schemeClr>
                          </a:solidFill>
                          <a:latin typeface="Trebuchet MS" pitchFamily="34" charset="0"/>
                        </a:rPr>
                        <a:t>Warsaw</a:t>
                      </a:r>
                      <a:r>
                        <a:rPr lang="pl-PL" sz="1300" b="1" dirty="0" smtClean="0">
                          <a:solidFill>
                            <a:schemeClr val="tx1">
                              <a:lumMod val="50000"/>
                              <a:lumOff val="50000"/>
                            </a:schemeClr>
                          </a:solidFill>
                          <a:latin typeface="Trebuchet MS" pitchFamily="34" charset="0"/>
                        </a:rPr>
                        <a:t> 2011</a:t>
                      </a:r>
                    </a:p>
                  </a:txBody>
                  <a:tcPr marL="360000" marR="180000" marT="108000" marB="0">
                    <a:lnL w="28575" cap="flat" cmpd="sng" algn="ctr">
                      <a:solidFill>
                        <a:srgbClr val="00B0F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11" name="Obraz 10" descr="logo_big_transparent.png"/>
          <p:cNvPicPr>
            <a:picLocks noChangeAspect="1"/>
          </p:cNvPicPr>
          <p:nvPr userDrawn="1"/>
        </p:nvPicPr>
        <p:blipFill>
          <a:blip r:embed="rId3" cstate="print"/>
          <a:stretch>
            <a:fillRect/>
          </a:stretch>
        </p:blipFill>
        <p:spPr>
          <a:xfrm>
            <a:off x="376042" y="6025631"/>
            <a:ext cx="2148083" cy="459133"/>
          </a:xfrm>
          <a:prstGeom prst="rect">
            <a:avLst/>
          </a:prstGeom>
        </p:spPr>
      </p:pic>
      <p:pic>
        <p:nvPicPr>
          <p:cNvPr id="14" name="Obraz 13" descr="logo badania.png"/>
          <p:cNvPicPr>
            <a:picLocks noChangeAspect="1"/>
          </p:cNvPicPr>
          <p:nvPr userDrawn="1"/>
        </p:nvPicPr>
        <p:blipFill>
          <a:blip r:embed="rId4" cstate="print"/>
          <a:stretch>
            <a:fillRect/>
          </a:stretch>
        </p:blipFill>
        <p:spPr>
          <a:xfrm>
            <a:off x="508056" y="315456"/>
            <a:ext cx="2418594" cy="459162"/>
          </a:xfrm>
          <a:prstGeom prst="rect">
            <a:avLst/>
          </a:prstGeom>
        </p:spPr>
      </p:pic>
    </p:spTree>
    <p:extLst>
      <p:ext uri="{BB962C8B-B14F-4D97-AF65-F5344CB8AC3E}">
        <p14:creationId xmlns:p14="http://schemas.microsoft.com/office/powerpoint/2010/main" xmlns="" val="295677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ajd tytułowy">
    <p:spTree>
      <p:nvGrpSpPr>
        <p:cNvPr id="1" name=""/>
        <p:cNvGrpSpPr/>
        <p:nvPr/>
      </p:nvGrpSpPr>
      <p:grpSpPr>
        <a:xfrm>
          <a:off x="0" y="0"/>
          <a:ext cx="0" cy="0"/>
          <a:chOff x="0" y="0"/>
          <a:chExt cx="0" cy="0"/>
        </a:xfrm>
      </p:grpSpPr>
      <p:sp>
        <p:nvSpPr>
          <p:cNvPr id="30" name="Prostokąt 29"/>
          <p:cNvSpPr/>
          <p:nvPr userDrawn="1"/>
        </p:nvSpPr>
        <p:spPr>
          <a:xfrm>
            <a:off x="1" y="0"/>
            <a:ext cx="9144000" cy="1785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7" name="Prostokąt 6"/>
          <p:cNvSpPr/>
          <p:nvPr userDrawn="1"/>
        </p:nvSpPr>
        <p:spPr>
          <a:xfrm>
            <a:off x="-1" y="-24"/>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prstClr val="white"/>
              </a:solidFill>
              <a:latin typeface="Trebuchet MS" pitchFamily="34" charset="0"/>
            </a:endParaRPr>
          </a:p>
        </p:txBody>
      </p:sp>
      <p:sp>
        <p:nvSpPr>
          <p:cNvPr id="14" name="pole tekstowe 13"/>
          <p:cNvSpPr txBox="1"/>
          <p:nvPr userDrawn="1"/>
        </p:nvSpPr>
        <p:spPr>
          <a:xfrm>
            <a:off x="508645" y="5726236"/>
            <a:ext cx="1023924" cy="200055"/>
          </a:xfrm>
          <a:prstGeom prst="rect">
            <a:avLst/>
          </a:prstGeom>
          <a:noFill/>
        </p:spPr>
        <p:txBody>
          <a:bodyPr wrap="square" rtlCol="0">
            <a:spAutoFit/>
          </a:bodyPr>
          <a:lstStyle/>
          <a:p>
            <a:r>
              <a:rPr lang="pl-PL" sz="700" b="1" kern="1400" spc="120" dirty="0" smtClean="0">
                <a:solidFill>
                  <a:prstClr val="black">
                    <a:lumMod val="85000"/>
                    <a:lumOff val="15000"/>
                  </a:prstClr>
                </a:solidFill>
              </a:rPr>
              <a:t>01000101  0101</a:t>
            </a:r>
            <a:endParaRPr lang="pl-PL" sz="700" b="1" kern="1400" spc="120" dirty="0">
              <a:solidFill>
                <a:prstClr val="black">
                  <a:lumMod val="85000"/>
                  <a:lumOff val="15000"/>
                </a:prstClr>
              </a:solidFill>
            </a:endParaRPr>
          </a:p>
        </p:txBody>
      </p:sp>
      <p:sp>
        <p:nvSpPr>
          <p:cNvPr id="15" name="pole tekstowe 14"/>
          <p:cNvSpPr txBox="1"/>
          <p:nvPr userDrawn="1"/>
        </p:nvSpPr>
        <p:spPr>
          <a:xfrm>
            <a:off x="549266" y="5286494"/>
            <a:ext cx="1143009" cy="184666"/>
          </a:xfrm>
          <a:prstGeom prst="rect">
            <a:avLst/>
          </a:prstGeom>
          <a:noFill/>
        </p:spPr>
        <p:txBody>
          <a:bodyPr wrap="square" rtlCol="0">
            <a:spAutoFit/>
          </a:bodyPr>
          <a:lstStyle/>
          <a:p>
            <a:r>
              <a:rPr lang="pl-PL" sz="500" b="1" kern="1400" spc="120" dirty="0" smtClean="0">
                <a:solidFill>
                  <a:prstClr val="black">
                    <a:lumMod val="85000"/>
                    <a:lumOff val="15000"/>
                  </a:prstClr>
                </a:solidFill>
              </a:rPr>
              <a:t>0101</a:t>
            </a:r>
            <a:r>
              <a:rPr lang="pl-PL" sz="600" b="1" kern="1400" spc="120" dirty="0" smtClean="0">
                <a:solidFill>
                  <a:prstClr val="black">
                    <a:lumMod val="85000"/>
                    <a:lumOff val="15000"/>
                  </a:prstClr>
                </a:solidFill>
              </a:rPr>
              <a:t>001010101</a:t>
            </a:r>
            <a:endParaRPr lang="pl-PL" sz="600" b="1" kern="1400" spc="120" dirty="0">
              <a:solidFill>
                <a:prstClr val="black">
                  <a:lumMod val="85000"/>
                  <a:lumOff val="15000"/>
                </a:prstClr>
              </a:solidFill>
            </a:endParaRPr>
          </a:p>
        </p:txBody>
      </p:sp>
      <p:sp>
        <p:nvSpPr>
          <p:cNvPr id="16" name="pole tekstowe 15"/>
          <p:cNvSpPr txBox="1"/>
          <p:nvPr userDrawn="1"/>
        </p:nvSpPr>
        <p:spPr>
          <a:xfrm>
            <a:off x="283229" y="5415473"/>
            <a:ext cx="1368425" cy="200055"/>
          </a:xfrm>
          <a:prstGeom prst="rect">
            <a:avLst/>
          </a:prstGeom>
          <a:noFill/>
        </p:spPr>
        <p:txBody>
          <a:bodyPr wrap="square" rtlCol="0">
            <a:spAutoFit/>
          </a:bodyPr>
          <a:lstStyle/>
          <a:p>
            <a:r>
              <a:rPr lang="pl-PL" sz="700" b="1" kern="1400" spc="120" dirty="0" smtClean="0">
                <a:solidFill>
                  <a:prstClr val="black">
                    <a:lumMod val="85000"/>
                    <a:lumOff val="15000"/>
                  </a:prstClr>
                </a:solidFill>
              </a:rPr>
              <a:t>0100   0001011   01</a:t>
            </a:r>
            <a:endParaRPr lang="pl-PL" sz="700" b="1" kern="1400" spc="120" dirty="0">
              <a:solidFill>
                <a:prstClr val="black">
                  <a:lumMod val="85000"/>
                  <a:lumOff val="15000"/>
                </a:prstClr>
              </a:solidFill>
            </a:endParaRPr>
          </a:p>
        </p:txBody>
      </p:sp>
      <p:sp>
        <p:nvSpPr>
          <p:cNvPr id="17" name="pole tekstowe 16"/>
          <p:cNvSpPr txBox="1"/>
          <p:nvPr userDrawn="1"/>
        </p:nvSpPr>
        <p:spPr>
          <a:xfrm>
            <a:off x="32371" y="5558349"/>
            <a:ext cx="785818" cy="215444"/>
          </a:xfrm>
          <a:prstGeom prst="rect">
            <a:avLst/>
          </a:prstGeom>
          <a:noFill/>
        </p:spPr>
        <p:txBody>
          <a:bodyPr wrap="square" rtlCol="0">
            <a:spAutoFit/>
          </a:bodyPr>
          <a:lstStyle/>
          <a:p>
            <a:pPr algn="r"/>
            <a:r>
              <a:rPr lang="pl-PL" sz="800" b="1" kern="1400" spc="120" dirty="0" smtClean="0">
                <a:solidFill>
                  <a:prstClr val="black">
                    <a:lumMod val="85000"/>
                    <a:lumOff val="15000"/>
                  </a:prstClr>
                </a:solidFill>
              </a:rPr>
              <a:t>010 10101</a:t>
            </a:r>
            <a:endParaRPr lang="pl-PL" sz="800" b="1" kern="1400" spc="120" dirty="0">
              <a:solidFill>
                <a:prstClr val="black">
                  <a:lumMod val="85000"/>
                  <a:lumOff val="15000"/>
                </a:prstClr>
              </a:solidFill>
            </a:endParaRPr>
          </a:p>
        </p:txBody>
      </p:sp>
      <p:sp>
        <p:nvSpPr>
          <p:cNvPr id="18" name="pole tekstowe 17"/>
          <p:cNvSpPr txBox="1"/>
          <p:nvPr userDrawn="1"/>
        </p:nvSpPr>
        <p:spPr>
          <a:xfrm>
            <a:off x="32372" y="4615396"/>
            <a:ext cx="1357322" cy="215444"/>
          </a:xfrm>
          <a:prstGeom prst="rect">
            <a:avLst/>
          </a:prstGeom>
          <a:noFill/>
        </p:spPr>
        <p:txBody>
          <a:bodyPr wrap="square" rtlCol="0">
            <a:spAutoFit/>
          </a:bodyPr>
          <a:lstStyle/>
          <a:p>
            <a:r>
              <a:rPr lang="pl-PL" sz="800" b="1" kern="1400" spc="120" dirty="0" smtClean="0">
                <a:solidFill>
                  <a:prstClr val="black">
                    <a:lumMod val="85000"/>
                    <a:lumOff val="15000"/>
                  </a:prstClr>
                </a:solidFill>
              </a:rPr>
              <a:t>010 00101  110101</a:t>
            </a:r>
            <a:endParaRPr lang="pl-PL" sz="800" b="1" kern="1400" spc="120" dirty="0">
              <a:solidFill>
                <a:prstClr val="black">
                  <a:lumMod val="85000"/>
                  <a:lumOff val="15000"/>
                </a:prstClr>
              </a:solidFill>
            </a:endParaRPr>
          </a:p>
        </p:txBody>
      </p:sp>
      <p:sp>
        <p:nvSpPr>
          <p:cNvPr id="19" name="pole tekstowe 18"/>
          <p:cNvSpPr txBox="1"/>
          <p:nvPr userDrawn="1"/>
        </p:nvSpPr>
        <p:spPr>
          <a:xfrm>
            <a:off x="21151" y="5418044"/>
            <a:ext cx="428628" cy="153888"/>
          </a:xfrm>
          <a:prstGeom prst="rect">
            <a:avLst/>
          </a:prstGeom>
          <a:noFill/>
        </p:spPr>
        <p:txBody>
          <a:bodyPr wrap="square" rtlCol="0">
            <a:spAutoFit/>
          </a:bodyPr>
          <a:lstStyle/>
          <a:p>
            <a:pPr algn="r"/>
            <a:r>
              <a:rPr lang="pl-PL" sz="400" b="1" kern="1400" spc="120" dirty="0" smtClean="0">
                <a:solidFill>
                  <a:prstClr val="black">
                    <a:lumMod val="85000"/>
                    <a:lumOff val="15000"/>
                  </a:prstClr>
                </a:solidFill>
              </a:rPr>
              <a:t>010101</a:t>
            </a:r>
            <a:endParaRPr lang="pl-PL" sz="500" b="1" kern="1400" spc="120" dirty="0">
              <a:solidFill>
                <a:prstClr val="black">
                  <a:lumMod val="85000"/>
                  <a:lumOff val="15000"/>
                </a:prstClr>
              </a:solidFill>
            </a:endParaRPr>
          </a:p>
        </p:txBody>
      </p:sp>
      <p:sp>
        <p:nvSpPr>
          <p:cNvPr id="20" name="pole tekstowe 19"/>
          <p:cNvSpPr txBox="1"/>
          <p:nvPr userDrawn="1"/>
        </p:nvSpPr>
        <p:spPr>
          <a:xfrm>
            <a:off x="491816" y="4929198"/>
            <a:ext cx="826440" cy="153888"/>
          </a:xfrm>
          <a:prstGeom prst="rect">
            <a:avLst/>
          </a:prstGeom>
          <a:noFill/>
        </p:spPr>
        <p:txBody>
          <a:bodyPr wrap="square" rtlCol="0">
            <a:spAutoFit/>
          </a:bodyPr>
          <a:lstStyle/>
          <a:p>
            <a:r>
              <a:rPr lang="pl-PL" sz="400" b="1" kern="1400" spc="120" dirty="0" smtClean="0">
                <a:solidFill>
                  <a:prstClr val="black">
                    <a:lumMod val="85000"/>
                    <a:lumOff val="15000"/>
                  </a:prstClr>
                </a:solidFill>
              </a:rPr>
              <a:t>0101001001</a:t>
            </a:r>
            <a:endParaRPr lang="pl-PL" sz="500" b="1" kern="1400" spc="120" dirty="0">
              <a:solidFill>
                <a:prstClr val="black">
                  <a:lumMod val="85000"/>
                  <a:lumOff val="15000"/>
                </a:prstClr>
              </a:solidFill>
            </a:endParaRPr>
          </a:p>
        </p:txBody>
      </p:sp>
      <p:sp>
        <p:nvSpPr>
          <p:cNvPr id="21" name="pole tekstowe 20"/>
          <p:cNvSpPr txBox="1"/>
          <p:nvPr userDrawn="1"/>
        </p:nvSpPr>
        <p:spPr>
          <a:xfrm>
            <a:off x="-39067" y="5115462"/>
            <a:ext cx="785819" cy="200055"/>
          </a:xfrm>
          <a:prstGeom prst="rect">
            <a:avLst/>
          </a:prstGeom>
          <a:noFill/>
        </p:spPr>
        <p:txBody>
          <a:bodyPr wrap="square" rtlCol="0">
            <a:spAutoFit/>
          </a:bodyPr>
          <a:lstStyle/>
          <a:p>
            <a:pPr algn="r"/>
            <a:r>
              <a:rPr lang="pl-PL" sz="700" b="1" kern="1400" spc="120" dirty="0" smtClean="0">
                <a:solidFill>
                  <a:prstClr val="black">
                    <a:lumMod val="85000"/>
                    <a:lumOff val="15000"/>
                  </a:prstClr>
                </a:solidFill>
              </a:rPr>
              <a:t>011   0101</a:t>
            </a:r>
            <a:endParaRPr lang="pl-PL" sz="700" b="1" kern="1400" spc="120" dirty="0">
              <a:solidFill>
                <a:prstClr val="black">
                  <a:lumMod val="85000"/>
                  <a:lumOff val="15000"/>
                </a:prstClr>
              </a:solidFill>
            </a:endParaRPr>
          </a:p>
        </p:txBody>
      </p:sp>
      <p:sp>
        <p:nvSpPr>
          <p:cNvPr id="22" name="pole tekstowe 21"/>
          <p:cNvSpPr txBox="1"/>
          <p:nvPr userDrawn="1"/>
        </p:nvSpPr>
        <p:spPr>
          <a:xfrm>
            <a:off x="532437" y="5486300"/>
            <a:ext cx="928693" cy="169277"/>
          </a:xfrm>
          <a:prstGeom prst="rect">
            <a:avLst/>
          </a:prstGeom>
          <a:noFill/>
        </p:spPr>
        <p:txBody>
          <a:bodyPr wrap="square" rtlCol="0">
            <a:spAutoFit/>
          </a:bodyPr>
          <a:lstStyle/>
          <a:p>
            <a:r>
              <a:rPr lang="pl-PL" sz="400" b="1" kern="1400" spc="120" dirty="0" smtClean="0">
                <a:solidFill>
                  <a:prstClr val="black">
                    <a:lumMod val="85000"/>
                    <a:lumOff val="15000"/>
                  </a:prstClr>
                </a:solidFill>
              </a:rPr>
              <a:t>0101</a:t>
            </a:r>
            <a:r>
              <a:rPr lang="pl-PL" sz="500" b="1" kern="1400" spc="120" dirty="0" smtClean="0">
                <a:solidFill>
                  <a:prstClr val="black">
                    <a:lumMod val="85000"/>
                    <a:lumOff val="15000"/>
                  </a:prstClr>
                </a:solidFill>
              </a:rPr>
              <a:t>  001010101</a:t>
            </a:r>
            <a:endParaRPr lang="pl-PL" sz="600" b="1" kern="1400" spc="120" dirty="0">
              <a:solidFill>
                <a:prstClr val="black">
                  <a:lumMod val="85000"/>
                  <a:lumOff val="15000"/>
                </a:prstClr>
              </a:solidFill>
            </a:endParaRPr>
          </a:p>
        </p:txBody>
      </p:sp>
      <p:sp>
        <p:nvSpPr>
          <p:cNvPr id="23" name="pole tekstowe 22"/>
          <p:cNvSpPr txBox="1"/>
          <p:nvPr userDrawn="1"/>
        </p:nvSpPr>
        <p:spPr>
          <a:xfrm>
            <a:off x="446712" y="5643786"/>
            <a:ext cx="1000132" cy="138499"/>
          </a:xfrm>
          <a:prstGeom prst="rect">
            <a:avLst/>
          </a:prstGeom>
          <a:noFill/>
        </p:spPr>
        <p:txBody>
          <a:bodyPr wrap="square" rtlCol="0">
            <a:spAutoFit/>
          </a:bodyPr>
          <a:lstStyle/>
          <a:p>
            <a:r>
              <a:rPr lang="pl-PL" sz="300" b="1" kern="1400" spc="120" dirty="0" smtClean="0">
                <a:solidFill>
                  <a:prstClr val="black">
                    <a:lumMod val="85000"/>
                    <a:lumOff val="15000"/>
                  </a:prstClr>
                </a:solidFill>
              </a:rPr>
              <a:t>0101001010101</a:t>
            </a:r>
            <a:endParaRPr lang="pl-PL" sz="400" b="1" kern="1400" spc="120" dirty="0">
              <a:solidFill>
                <a:prstClr val="black">
                  <a:lumMod val="85000"/>
                  <a:lumOff val="15000"/>
                </a:prstClr>
              </a:solidFill>
            </a:endParaRPr>
          </a:p>
        </p:txBody>
      </p:sp>
      <p:sp>
        <p:nvSpPr>
          <p:cNvPr id="24" name="pole tekstowe 23"/>
          <p:cNvSpPr txBox="1"/>
          <p:nvPr userDrawn="1"/>
        </p:nvSpPr>
        <p:spPr>
          <a:xfrm>
            <a:off x="32371" y="5874879"/>
            <a:ext cx="826440" cy="153888"/>
          </a:xfrm>
          <a:prstGeom prst="rect">
            <a:avLst/>
          </a:prstGeom>
          <a:noFill/>
        </p:spPr>
        <p:txBody>
          <a:bodyPr wrap="square" rtlCol="0">
            <a:spAutoFit/>
          </a:bodyPr>
          <a:lstStyle/>
          <a:p>
            <a:r>
              <a:rPr lang="pl-PL" sz="400" b="1" kern="1400" spc="120" dirty="0" smtClean="0">
                <a:solidFill>
                  <a:prstClr val="black">
                    <a:lumMod val="85000"/>
                    <a:lumOff val="15000"/>
                  </a:prstClr>
                </a:solidFill>
              </a:rPr>
              <a:t>0101001001</a:t>
            </a:r>
            <a:endParaRPr lang="pl-PL" sz="500" b="1" kern="1400" spc="120" dirty="0">
              <a:solidFill>
                <a:prstClr val="black">
                  <a:lumMod val="85000"/>
                  <a:lumOff val="15000"/>
                </a:prstClr>
              </a:solidFill>
            </a:endParaRPr>
          </a:p>
        </p:txBody>
      </p:sp>
      <p:sp>
        <p:nvSpPr>
          <p:cNvPr id="25" name="pole tekstowe 24"/>
          <p:cNvSpPr txBox="1"/>
          <p:nvPr userDrawn="1"/>
        </p:nvSpPr>
        <p:spPr>
          <a:xfrm>
            <a:off x="920443" y="5089061"/>
            <a:ext cx="731211" cy="138499"/>
          </a:xfrm>
          <a:prstGeom prst="rect">
            <a:avLst/>
          </a:prstGeom>
          <a:noFill/>
        </p:spPr>
        <p:txBody>
          <a:bodyPr wrap="square" rtlCol="0">
            <a:spAutoFit/>
          </a:bodyPr>
          <a:lstStyle/>
          <a:p>
            <a:r>
              <a:rPr lang="pl-PL" sz="300" b="1" kern="1400" spc="120" dirty="0" smtClean="0">
                <a:solidFill>
                  <a:prstClr val="black">
                    <a:lumMod val="85000"/>
                    <a:lumOff val="15000"/>
                  </a:prstClr>
                </a:solidFill>
              </a:rPr>
              <a:t>0101001</a:t>
            </a:r>
            <a:endParaRPr lang="pl-PL" sz="400" b="1" kern="1400" spc="120" dirty="0">
              <a:solidFill>
                <a:prstClr val="black">
                  <a:lumMod val="85000"/>
                  <a:lumOff val="15000"/>
                </a:prstClr>
              </a:solidFill>
            </a:endParaRPr>
          </a:p>
        </p:txBody>
      </p:sp>
      <p:sp>
        <p:nvSpPr>
          <p:cNvPr id="26" name="pole tekstowe 25"/>
          <p:cNvSpPr txBox="1"/>
          <p:nvPr userDrawn="1"/>
        </p:nvSpPr>
        <p:spPr>
          <a:xfrm>
            <a:off x="32371" y="5198120"/>
            <a:ext cx="731211" cy="138499"/>
          </a:xfrm>
          <a:prstGeom prst="rect">
            <a:avLst/>
          </a:prstGeom>
          <a:noFill/>
        </p:spPr>
        <p:txBody>
          <a:bodyPr wrap="square" rtlCol="0">
            <a:spAutoFit/>
          </a:bodyPr>
          <a:lstStyle/>
          <a:p>
            <a:r>
              <a:rPr lang="pl-PL" sz="300" b="1" kern="1400" spc="120" dirty="0" smtClean="0">
                <a:solidFill>
                  <a:prstClr val="black">
                    <a:lumMod val="85000"/>
                    <a:lumOff val="15000"/>
                  </a:prstClr>
                </a:solidFill>
              </a:rPr>
              <a:t>0101001</a:t>
            </a:r>
            <a:endParaRPr lang="pl-PL" sz="400" b="1" kern="1400" spc="120" dirty="0">
              <a:solidFill>
                <a:prstClr val="black">
                  <a:lumMod val="85000"/>
                  <a:lumOff val="15000"/>
                </a:prstClr>
              </a:solidFill>
            </a:endParaRPr>
          </a:p>
        </p:txBody>
      </p:sp>
      <p:sp>
        <p:nvSpPr>
          <p:cNvPr id="27" name="pole tekstowe 26"/>
          <p:cNvSpPr txBox="1"/>
          <p:nvPr userDrawn="1"/>
        </p:nvSpPr>
        <p:spPr>
          <a:xfrm>
            <a:off x="8701" y="4186768"/>
            <a:ext cx="905024" cy="338554"/>
          </a:xfrm>
          <a:prstGeom prst="rect">
            <a:avLst/>
          </a:prstGeom>
          <a:noFill/>
        </p:spPr>
        <p:txBody>
          <a:bodyPr wrap="square" rtlCol="0">
            <a:spAutoFit/>
          </a:bodyPr>
          <a:lstStyle/>
          <a:p>
            <a:r>
              <a:rPr lang="pl-PL" sz="1600" kern="1400" spc="120" dirty="0" smtClean="0">
                <a:solidFill>
                  <a:prstClr val="black">
                    <a:lumMod val="85000"/>
                    <a:lumOff val="15000"/>
                  </a:prstClr>
                </a:solidFill>
              </a:rPr>
              <a:t>01101</a:t>
            </a:r>
            <a:endParaRPr lang="pl-PL" sz="1400" kern="1400" spc="120" dirty="0">
              <a:solidFill>
                <a:prstClr val="black">
                  <a:lumMod val="85000"/>
                  <a:lumOff val="15000"/>
                </a:prstClr>
              </a:solidFill>
            </a:endParaRPr>
          </a:p>
        </p:txBody>
      </p:sp>
      <p:sp>
        <p:nvSpPr>
          <p:cNvPr id="44" name="Prostokąt 43"/>
          <p:cNvSpPr/>
          <p:nvPr userDrawn="1"/>
        </p:nvSpPr>
        <p:spPr>
          <a:xfrm>
            <a:off x="0" y="1072941"/>
            <a:ext cx="9144000" cy="68262"/>
          </a:xfrm>
          <a:prstGeom prst="rect">
            <a:avLst/>
          </a:prstGeom>
          <a:gradFill flip="none" rotWithShape="1">
            <a:gsLst>
              <a:gs pos="0">
                <a:srgbClr val="A22EA2"/>
              </a:gs>
              <a:gs pos="9000">
                <a:srgbClr val="A22EA2"/>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sp>
        <p:nvSpPr>
          <p:cNvPr id="33" name="Prostokąt 32"/>
          <p:cNvSpPr/>
          <p:nvPr userDrawn="1"/>
        </p:nvSpPr>
        <p:spPr>
          <a:xfrm>
            <a:off x="0" y="3054351"/>
            <a:ext cx="9144000" cy="68262"/>
          </a:xfrm>
          <a:prstGeom prst="rect">
            <a:avLst/>
          </a:prstGeom>
          <a:gradFill flip="none" rotWithShape="1">
            <a:gsLst>
              <a:gs pos="0">
                <a:srgbClr val="C00000"/>
              </a:gs>
              <a:gs pos="9000">
                <a:srgbClr val="C00000">
                  <a:alpha val="81000"/>
                </a:srgbClr>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34" name="Obraz 33" descr="baner_ppt2.png"/>
          <p:cNvPicPr>
            <a:picLocks noChangeAspect="1"/>
          </p:cNvPicPr>
          <p:nvPr userDrawn="1"/>
        </p:nvPicPr>
        <p:blipFill>
          <a:blip r:embed="rId2" cstate="print"/>
          <a:stretch>
            <a:fillRect/>
          </a:stretch>
        </p:blipFill>
        <p:spPr>
          <a:xfrm>
            <a:off x="0" y="1125538"/>
            <a:ext cx="9147454" cy="2018538"/>
          </a:xfrm>
          <a:prstGeom prst="rect">
            <a:avLst/>
          </a:prstGeom>
        </p:spPr>
      </p:pic>
      <p:sp>
        <p:nvSpPr>
          <p:cNvPr id="35" name="Prostokąt 34"/>
          <p:cNvSpPr/>
          <p:nvPr userDrawn="1"/>
        </p:nvSpPr>
        <p:spPr>
          <a:xfrm flipV="1">
            <a:off x="660400" y="3146052"/>
            <a:ext cx="8483600" cy="45719"/>
          </a:xfrm>
          <a:prstGeom prst="rect">
            <a:avLst/>
          </a:prstGeom>
          <a:gradFill flip="none" rotWithShape="1">
            <a:gsLst>
              <a:gs pos="0">
                <a:srgbClr val="A22EA2"/>
              </a:gs>
              <a:gs pos="9000">
                <a:srgbClr val="A22EA2"/>
              </a:gs>
              <a:gs pos="100000">
                <a:schemeClr val="accent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prstClr val="white"/>
              </a:solidFill>
            </a:endParaRPr>
          </a:p>
        </p:txBody>
      </p:sp>
      <p:pic>
        <p:nvPicPr>
          <p:cNvPr id="28" name="Obraz 27" descr="transp. for dark.png"/>
          <p:cNvPicPr>
            <a:picLocks noChangeAspect="1"/>
          </p:cNvPicPr>
          <p:nvPr userDrawn="1"/>
        </p:nvPicPr>
        <p:blipFill>
          <a:blip r:embed="rId3" cstate="print"/>
          <a:stretch>
            <a:fillRect/>
          </a:stretch>
        </p:blipFill>
        <p:spPr>
          <a:xfrm>
            <a:off x="6497194" y="5782457"/>
            <a:ext cx="2322956" cy="815193"/>
          </a:xfrm>
          <a:prstGeom prst="rect">
            <a:avLst/>
          </a:prstGeom>
        </p:spPr>
      </p:pic>
      <p:sp>
        <p:nvSpPr>
          <p:cNvPr id="2" name="Tytuł 1"/>
          <p:cNvSpPr>
            <a:spLocks noGrp="1"/>
          </p:cNvSpPr>
          <p:nvPr>
            <p:ph type="ctrTitle" hasCustomPrompt="1"/>
          </p:nvPr>
        </p:nvSpPr>
        <p:spPr>
          <a:xfrm>
            <a:off x="745464" y="3573844"/>
            <a:ext cx="8159750" cy="576263"/>
          </a:xfrm>
          <a:prstGeom prst="rect">
            <a:avLst/>
          </a:prstGeom>
        </p:spPr>
        <p:txBody>
          <a:bodyPr anchor="t"/>
          <a:lstStyle>
            <a:lvl1pPr algn="l">
              <a:defRPr sz="2400">
                <a:solidFill>
                  <a:schemeClr val="tx2">
                    <a:lumMod val="60000"/>
                    <a:lumOff val="40000"/>
                  </a:schemeClr>
                </a:solidFill>
                <a:latin typeface="Trebuchet MS" pitchFamily="34" charset="0"/>
              </a:defRPr>
            </a:lvl1pPr>
          </a:lstStyle>
          <a:p>
            <a:r>
              <a:rPr lang="pl-PL" dirty="0" smtClean="0"/>
              <a:t>Tytuł</a:t>
            </a:r>
            <a:endParaRPr lang="pl-PL" dirty="0"/>
          </a:p>
        </p:txBody>
      </p:sp>
      <p:sp>
        <p:nvSpPr>
          <p:cNvPr id="12" name="Symbol zastępczy stopki 5"/>
          <p:cNvSpPr>
            <a:spLocks noGrp="1"/>
          </p:cNvSpPr>
          <p:nvPr>
            <p:ph type="ftr" sz="quarter" idx="11"/>
          </p:nvPr>
        </p:nvSpPr>
        <p:spPr>
          <a:xfrm>
            <a:off x="745464" y="4270395"/>
            <a:ext cx="8159750" cy="311130"/>
          </a:xfrm>
        </p:spPr>
        <p:txBody>
          <a:bodyPr/>
          <a:lstStyle>
            <a:lvl1pPr algn="l">
              <a:defRPr>
                <a:solidFill>
                  <a:schemeClr val="bg1">
                    <a:lumMod val="85000"/>
                  </a:schemeClr>
                </a:solidFill>
              </a:defRPr>
            </a:lvl1pPr>
          </a:lstStyle>
          <a:p>
            <a:r>
              <a:rPr lang="pl-PL" dirty="0" smtClean="0">
                <a:solidFill>
                  <a:prstClr val="white">
                    <a:lumMod val="85000"/>
                  </a:prstClr>
                </a:solidFill>
              </a:rPr>
              <a:t>Podtytuł </a:t>
            </a:r>
            <a:endParaRPr lang="pl-PL" dirty="0">
              <a:solidFill>
                <a:prstClr val="white">
                  <a:lumMod val="85000"/>
                </a:prstClr>
              </a:solidFill>
            </a:endParaRPr>
          </a:p>
        </p:txBody>
      </p:sp>
      <p:sp>
        <p:nvSpPr>
          <p:cNvPr id="45" name="Symbol zastępczy stopki 5"/>
          <p:cNvSpPr txBox="1">
            <a:spLocks/>
          </p:cNvSpPr>
          <p:nvPr userDrawn="1"/>
        </p:nvSpPr>
        <p:spPr>
          <a:xfrm>
            <a:off x="751097" y="4802697"/>
            <a:ext cx="2816218" cy="311130"/>
          </a:xfrm>
          <a:prstGeom prst="rect">
            <a:avLst/>
          </a:prstGeom>
        </p:spPr>
        <p:txBody>
          <a:bodyPr vert="horz" lIns="91440" tIns="45720" rIns="91440" bIns="45720" rtlCol="0" anchor="t"/>
          <a:lstStyle>
            <a:lvl1pPr algn="r">
              <a:defRPr>
                <a:solidFill>
                  <a:schemeClr val="bg1">
                    <a:lumMod val="75000"/>
                  </a:schemeClr>
                </a:solidFill>
              </a:defRPr>
            </a:lvl1pPr>
          </a:lstStyle>
          <a:p>
            <a:pPr algn="l">
              <a:defRPr/>
            </a:pPr>
            <a:r>
              <a:rPr lang="pl-PL" sz="1400" b="1" dirty="0" smtClean="0">
                <a:solidFill>
                  <a:srgbClr val="4F81BD"/>
                </a:solidFill>
              </a:rPr>
              <a:t>Warsaw  07.03.2010 </a:t>
            </a:r>
            <a:endParaRPr lang="pl-PL" sz="1400" b="1" dirty="0">
              <a:solidFill>
                <a:srgbClr val="4F81BD"/>
              </a:solidFill>
            </a:endParaRPr>
          </a:p>
        </p:txBody>
      </p:sp>
      <p:sp>
        <p:nvSpPr>
          <p:cNvPr id="46" name="Symbol zastępczy stopki 5"/>
          <p:cNvSpPr txBox="1">
            <a:spLocks/>
          </p:cNvSpPr>
          <p:nvPr userDrawn="1"/>
        </p:nvSpPr>
        <p:spPr>
          <a:xfrm>
            <a:off x="753374" y="6025873"/>
            <a:ext cx="5745176" cy="311130"/>
          </a:xfrm>
          <a:prstGeom prst="rect">
            <a:avLst/>
          </a:prstGeom>
        </p:spPr>
        <p:txBody>
          <a:bodyPr vert="horz" lIns="91440" tIns="45720" rIns="91440" bIns="45720" rtlCol="0" anchor="t"/>
          <a:lstStyle>
            <a:lvl1pPr algn="r">
              <a:defRPr>
                <a:solidFill>
                  <a:schemeClr val="bg1">
                    <a:lumMod val="75000"/>
                  </a:schemeClr>
                </a:solidFill>
              </a:defRPr>
            </a:lvl1pPr>
          </a:lstStyle>
          <a:p>
            <a:pPr algn="l">
              <a:defRPr/>
            </a:pPr>
            <a:r>
              <a:rPr lang="pl-PL" sz="1200" b="1" dirty="0" err="1" smtClean="0">
                <a:solidFill>
                  <a:prstClr val="black">
                    <a:lumMod val="65000"/>
                    <a:lumOff val="35000"/>
                  </a:prstClr>
                </a:solidFill>
              </a:rPr>
              <a:t>Author</a:t>
            </a:r>
            <a:r>
              <a:rPr lang="pl-PL" sz="1200" b="1" dirty="0" smtClean="0">
                <a:solidFill>
                  <a:prstClr val="black">
                    <a:lumMod val="65000"/>
                    <a:lumOff val="35000"/>
                  </a:prstClr>
                </a:solidFill>
              </a:rPr>
              <a:t>: Maciej Tomica</a:t>
            </a:r>
            <a:endParaRPr lang="pl-PL" sz="1200" b="1" dirty="0">
              <a:solidFill>
                <a:prstClr val="black">
                  <a:lumMod val="65000"/>
                  <a:lumOff val="35000"/>
                </a:prstClr>
              </a:solidFill>
            </a:endParaRPr>
          </a:p>
        </p:txBody>
      </p:sp>
      <p:cxnSp>
        <p:nvCxnSpPr>
          <p:cNvPr id="41" name="Łącznik prosty 40"/>
          <p:cNvCxnSpPr/>
          <p:nvPr userDrawn="1"/>
        </p:nvCxnSpPr>
        <p:spPr>
          <a:xfrm rot="16200000" flipH="1">
            <a:off x="242891" y="4119561"/>
            <a:ext cx="879472" cy="6355"/>
          </a:xfrm>
          <a:prstGeom prst="line">
            <a:avLst/>
          </a:prstGeom>
          <a:ln w="34925">
            <a:solidFill>
              <a:srgbClr val="A22E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75306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9" Type="http://schemas.openxmlformats.org/officeDocument/2006/relationships/slideLayout" Target="../slideLayouts/slideLayout44.xml"/><Relationship Id="rId21" Type="http://schemas.openxmlformats.org/officeDocument/2006/relationships/slideLayout" Target="../slideLayouts/slideLayout26.xml"/><Relationship Id="rId34" Type="http://schemas.openxmlformats.org/officeDocument/2006/relationships/slideLayout" Target="../slideLayouts/slideLayout39.xml"/><Relationship Id="rId42" Type="http://schemas.openxmlformats.org/officeDocument/2006/relationships/slideLayout" Target="../slideLayouts/slideLayout47.xml"/><Relationship Id="rId47" Type="http://schemas.openxmlformats.org/officeDocument/2006/relationships/slideLayout" Target="../slideLayouts/slideLayout52.xml"/><Relationship Id="rId50" Type="http://schemas.openxmlformats.org/officeDocument/2006/relationships/image" Target="../media/image7.png"/><Relationship Id="rId55" Type="http://schemas.openxmlformats.org/officeDocument/2006/relationships/image" Target="../media/image12.png"/><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slideLayout" Target="../slideLayouts/slideLayout38.xml"/><Relationship Id="rId38" Type="http://schemas.openxmlformats.org/officeDocument/2006/relationships/slideLayout" Target="../slideLayouts/slideLayout43.xml"/><Relationship Id="rId46" Type="http://schemas.openxmlformats.org/officeDocument/2006/relationships/slideLayout" Target="../slideLayouts/slideLayout51.xml"/><Relationship Id="rId59"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slideLayout" Target="../slideLayouts/slideLayout34.xml"/><Relationship Id="rId41" Type="http://schemas.openxmlformats.org/officeDocument/2006/relationships/slideLayout" Target="../slideLayouts/slideLayout46.xml"/><Relationship Id="rId54"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slideLayout" Target="../slideLayouts/slideLayout37.xml"/><Relationship Id="rId37" Type="http://schemas.openxmlformats.org/officeDocument/2006/relationships/slideLayout" Target="../slideLayouts/slideLayout42.xml"/><Relationship Id="rId40" Type="http://schemas.openxmlformats.org/officeDocument/2006/relationships/slideLayout" Target="../slideLayouts/slideLayout45.xml"/><Relationship Id="rId45" Type="http://schemas.openxmlformats.org/officeDocument/2006/relationships/slideLayout" Target="../slideLayouts/slideLayout50.xml"/><Relationship Id="rId53" Type="http://schemas.openxmlformats.org/officeDocument/2006/relationships/image" Target="../media/image10.png"/><Relationship Id="rId58" Type="http://schemas.openxmlformats.org/officeDocument/2006/relationships/image" Target="../media/image3.pn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slideLayout" Target="../slideLayouts/slideLayout33.xml"/><Relationship Id="rId36" Type="http://schemas.openxmlformats.org/officeDocument/2006/relationships/slideLayout" Target="../slideLayouts/slideLayout41.xml"/><Relationship Id="rId49" Type="http://schemas.openxmlformats.org/officeDocument/2006/relationships/theme" Target="../theme/theme2.xml"/><Relationship Id="rId57" Type="http://schemas.openxmlformats.org/officeDocument/2006/relationships/image" Target="../media/image14.png"/><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slideLayout" Target="../slideLayouts/slideLayout36.xml"/><Relationship Id="rId44" Type="http://schemas.openxmlformats.org/officeDocument/2006/relationships/slideLayout" Target="../slideLayouts/slideLayout49.xml"/><Relationship Id="rId52" Type="http://schemas.openxmlformats.org/officeDocument/2006/relationships/image" Target="../media/image9.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slideLayout" Target="../slideLayouts/slideLayout35.xml"/><Relationship Id="rId35" Type="http://schemas.openxmlformats.org/officeDocument/2006/relationships/slideLayout" Target="../slideLayouts/slideLayout40.xml"/><Relationship Id="rId43" Type="http://schemas.openxmlformats.org/officeDocument/2006/relationships/slideLayout" Target="../slideLayouts/slideLayout48.xml"/><Relationship Id="rId48" Type="http://schemas.openxmlformats.org/officeDocument/2006/relationships/slideLayout" Target="../slideLayouts/slideLayout53.xml"/><Relationship Id="rId56" Type="http://schemas.openxmlformats.org/officeDocument/2006/relationships/image" Target="../media/image13.png"/><Relationship Id="rId8" Type="http://schemas.openxmlformats.org/officeDocument/2006/relationships/slideLayout" Target="../slideLayouts/slideLayout13.xml"/><Relationship Id="rId51" Type="http://schemas.openxmlformats.org/officeDocument/2006/relationships/image" Target="../media/image8.png"/><Relationship Id="rId3"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2012-06-05</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8" r:id="rId1"/>
    <p:sldLayoutId id="2147483684" r:id="rId2"/>
    <p:sldLayoutId id="2147483676" r:id="rId3"/>
    <p:sldLayoutId id="2147483689" r:id="rId4"/>
    <p:sldLayoutId id="2147483680"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 name="pole tekstowe 30"/>
          <p:cNvSpPr txBox="1"/>
          <p:nvPr/>
        </p:nvSpPr>
        <p:spPr>
          <a:xfrm>
            <a:off x="706321" y="421583"/>
            <a:ext cx="408009" cy="400110"/>
          </a:xfrm>
          <a:prstGeom prst="rect">
            <a:avLst/>
          </a:prstGeom>
          <a:noFill/>
        </p:spPr>
        <p:txBody>
          <a:bodyPr wrap="square" rtlCol="0">
            <a:spAutoFit/>
          </a:bodyPr>
          <a:lstStyle/>
          <a:p>
            <a:r>
              <a:rPr lang="pl-PL" sz="2000" b="1" dirty="0" smtClean="0">
                <a:solidFill>
                  <a:prstClr val="black"/>
                </a:solidFill>
              </a:rPr>
              <a:t>//</a:t>
            </a:r>
            <a:endParaRPr lang="pl-PL" sz="2000" b="1" dirty="0">
              <a:solidFill>
                <a:prstClr val="black"/>
              </a:solidFill>
            </a:endParaRPr>
          </a:p>
        </p:txBody>
      </p:sp>
      <p:sp>
        <p:nvSpPr>
          <p:cNvPr id="32" name="pole tekstowe 31"/>
          <p:cNvSpPr txBox="1"/>
          <p:nvPr/>
        </p:nvSpPr>
        <p:spPr>
          <a:xfrm>
            <a:off x="846042" y="112545"/>
            <a:ext cx="287338" cy="307777"/>
          </a:xfrm>
          <a:prstGeom prst="rect">
            <a:avLst/>
          </a:prstGeom>
          <a:noFill/>
        </p:spPr>
        <p:txBody>
          <a:bodyPr wrap="square" rtlCol="0">
            <a:spAutoFit/>
          </a:bodyPr>
          <a:lstStyle/>
          <a:p>
            <a:r>
              <a:rPr lang="pl-PL" sz="1400" b="1" dirty="0" smtClean="0">
                <a:solidFill>
                  <a:prstClr val="white">
                    <a:lumMod val="85000"/>
                  </a:prstClr>
                </a:solidFill>
              </a:rPr>
              <a:t>/</a:t>
            </a:r>
            <a:endParaRPr lang="pl-PL" sz="1400" b="1" dirty="0">
              <a:solidFill>
                <a:prstClr val="white">
                  <a:lumMod val="85000"/>
                </a:prstClr>
              </a:solidFill>
            </a:endParaRPr>
          </a:p>
        </p:txBody>
      </p:sp>
      <p:sp>
        <p:nvSpPr>
          <p:cNvPr id="3" name="Symbol zastępczy tekstu 2"/>
          <p:cNvSpPr>
            <a:spLocks noGrp="1"/>
          </p:cNvSpPr>
          <p:nvPr>
            <p:ph type="body" idx="1"/>
          </p:nvPr>
        </p:nvSpPr>
        <p:spPr>
          <a:xfrm>
            <a:off x="1088490" y="1620148"/>
            <a:ext cx="7731660" cy="4537076"/>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5" name="Symbol zastępczy stopki 4"/>
          <p:cNvSpPr>
            <a:spLocks noGrp="1"/>
          </p:cNvSpPr>
          <p:nvPr>
            <p:ph type="ftr" sz="quarter" idx="3"/>
          </p:nvPr>
        </p:nvSpPr>
        <p:spPr>
          <a:xfrm>
            <a:off x="1050966" y="138423"/>
            <a:ext cx="6238834" cy="311130"/>
          </a:xfrm>
          <a:prstGeom prst="rect">
            <a:avLst/>
          </a:prstGeom>
        </p:spPr>
        <p:txBody>
          <a:bodyPr vert="horz" lIns="91440" tIns="45720" rIns="91440" bIns="45720" rtlCol="0" anchor="t"/>
          <a:lstStyle>
            <a:lvl1pPr algn="l">
              <a:defRPr sz="1400" b="1">
                <a:solidFill>
                  <a:schemeClr val="bg1">
                    <a:lumMod val="85000"/>
                  </a:schemeClr>
                </a:solidFill>
              </a:defRPr>
            </a:lvl1pPr>
          </a:lstStyle>
          <a:p>
            <a:r>
              <a:rPr lang="pl-PL" dirty="0" smtClean="0">
                <a:solidFill>
                  <a:prstClr val="white">
                    <a:lumMod val="85000"/>
                  </a:prstClr>
                </a:solidFill>
              </a:rPr>
              <a:t>Kliknij by dodać </a:t>
            </a:r>
            <a:r>
              <a:rPr lang="pl-PL" dirty="0" err="1" smtClean="0">
                <a:solidFill>
                  <a:prstClr val="white">
                    <a:lumMod val="85000"/>
                  </a:prstClr>
                </a:solidFill>
              </a:rPr>
              <a:t>text</a:t>
            </a:r>
            <a:endParaRPr lang="pl-PL" dirty="0">
              <a:solidFill>
                <a:prstClr val="white">
                  <a:lumMod val="85000"/>
                </a:prstClr>
              </a:solidFill>
            </a:endParaRPr>
          </a:p>
        </p:txBody>
      </p:sp>
      <p:sp>
        <p:nvSpPr>
          <p:cNvPr id="28" name="Symbol zastępczy tytułu 27"/>
          <p:cNvSpPr>
            <a:spLocks noGrp="1"/>
          </p:cNvSpPr>
          <p:nvPr>
            <p:ph type="title"/>
          </p:nvPr>
        </p:nvSpPr>
        <p:spPr>
          <a:xfrm>
            <a:off x="1056904" y="458168"/>
            <a:ext cx="6232896" cy="417512"/>
          </a:xfrm>
          <a:prstGeom prst="rect">
            <a:avLst/>
          </a:prstGeom>
        </p:spPr>
        <p:txBody>
          <a:bodyPr vert="horz" lIns="91440" tIns="45720" rIns="91440" bIns="45720" rtlCol="0" anchor="t">
            <a:noAutofit/>
          </a:bodyPr>
          <a:lstStyle/>
          <a:p>
            <a:r>
              <a:rPr lang="pl-PL" dirty="0" smtClean="0"/>
              <a:t>Kliknij, aby edytować styl</a:t>
            </a:r>
            <a:endParaRPr lang="pl-PL" dirty="0"/>
          </a:p>
        </p:txBody>
      </p:sp>
      <p:pic>
        <p:nvPicPr>
          <p:cNvPr id="19" name="Obraz 18" descr="social m.png"/>
          <p:cNvPicPr>
            <a:picLocks noChangeAspect="1"/>
          </p:cNvPicPr>
          <p:nvPr userDrawn="1"/>
        </p:nvPicPr>
        <p:blipFill>
          <a:blip r:embed="rId50" cstate="print">
            <a:duotone>
              <a:schemeClr val="bg2">
                <a:shade val="45000"/>
                <a:satMod val="135000"/>
              </a:schemeClr>
              <a:prstClr val="white"/>
            </a:duotone>
            <a:lum/>
          </a:blip>
          <a:stretch>
            <a:fillRect/>
          </a:stretch>
        </p:blipFill>
        <p:spPr>
          <a:xfrm>
            <a:off x="113484" y="3730029"/>
            <a:ext cx="250054" cy="244635"/>
          </a:xfrm>
          <a:prstGeom prst="rect">
            <a:avLst/>
          </a:prstGeom>
        </p:spPr>
      </p:pic>
      <p:pic>
        <p:nvPicPr>
          <p:cNvPr id="29" name="Obraz 28" descr="advert.png"/>
          <p:cNvPicPr>
            <a:picLocks noChangeAspect="1"/>
          </p:cNvPicPr>
          <p:nvPr userDrawn="1"/>
        </p:nvPicPr>
        <p:blipFill>
          <a:blip r:embed="rId51" cstate="print">
            <a:duotone>
              <a:schemeClr val="bg2">
                <a:shade val="45000"/>
                <a:satMod val="135000"/>
              </a:schemeClr>
              <a:prstClr val="white"/>
            </a:duotone>
          </a:blip>
          <a:stretch>
            <a:fillRect/>
          </a:stretch>
        </p:blipFill>
        <p:spPr>
          <a:xfrm>
            <a:off x="88348" y="5452905"/>
            <a:ext cx="262490" cy="240816"/>
          </a:xfrm>
          <a:prstGeom prst="rect">
            <a:avLst/>
          </a:prstGeom>
        </p:spPr>
      </p:pic>
      <p:pic>
        <p:nvPicPr>
          <p:cNvPr id="30" name="Obraz 29" descr="commerce.png"/>
          <p:cNvPicPr>
            <a:picLocks noChangeAspect="1"/>
          </p:cNvPicPr>
          <p:nvPr userDrawn="1"/>
        </p:nvPicPr>
        <p:blipFill>
          <a:blip r:embed="rId52" cstate="print">
            <a:duotone>
              <a:schemeClr val="bg2">
                <a:shade val="45000"/>
                <a:satMod val="135000"/>
              </a:schemeClr>
              <a:prstClr val="white"/>
            </a:duotone>
          </a:blip>
          <a:stretch>
            <a:fillRect/>
          </a:stretch>
        </p:blipFill>
        <p:spPr>
          <a:xfrm>
            <a:off x="106064" y="5009826"/>
            <a:ext cx="244774" cy="234950"/>
          </a:xfrm>
          <a:prstGeom prst="rect">
            <a:avLst/>
          </a:prstGeom>
        </p:spPr>
      </p:pic>
      <p:pic>
        <p:nvPicPr>
          <p:cNvPr id="33" name="Obraz 32" descr="communication.png"/>
          <p:cNvPicPr>
            <a:picLocks noChangeAspect="1"/>
          </p:cNvPicPr>
          <p:nvPr userDrawn="1"/>
        </p:nvPicPr>
        <p:blipFill>
          <a:blip r:embed="rId53" cstate="print">
            <a:duotone>
              <a:schemeClr val="bg2">
                <a:shade val="45000"/>
                <a:satMod val="135000"/>
              </a:schemeClr>
              <a:prstClr val="white"/>
            </a:duotone>
          </a:blip>
          <a:stretch>
            <a:fillRect/>
          </a:stretch>
        </p:blipFill>
        <p:spPr>
          <a:xfrm>
            <a:off x="117531" y="4161179"/>
            <a:ext cx="207907" cy="198348"/>
          </a:xfrm>
          <a:prstGeom prst="rect">
            <a:avLst/>
          </a:prstGeom>
        </p:spPr>
      </p:pic>
      <p:pic>
        <p:nvPicPr>
          <p:cNvPr id="34" name="Obraz 33" descr="connect.png"/>
          <p:cNvPicPr>
            <a:picLocks noChangeAspect="1"/>
          </p:cNvPicPr>
          <p:nvPr userDrawn="1"/>
        </p:nvPicPr>
        <p:blipFill>
          <a:blip r:embed="rId54" cstate="print">
            <a:duotone>
              <a:schemeClr val="bg2">
                <a:shade val="45000"/>
                <a:satMod val="135000"/>
              </a:schemeClr>
              <a:prstClr val="white"/>
            </a:duotone>
          </a:blip>
          <a:stretch>
            <a:fillRect/>
          </a:stretch>
        </p:blipFill>
        <p:spPr>
          <a:xfrm>
            <a:off x="142342" y="4584700"/>
            <a:ext cx="183096" cy="182185"/>
          </a:xfrm>
          <a:prstGeom prst="rect">
            <a:avLst/>
          </a:prstGeom>
        </p:spPr>
      </p:pic>
      <p:pic>
        <p:nvPicPr>
          <p:cNvPr id="35" name="Obraz 34" descr="construction.png"/>
          <p:cNvPicPr>
            <a:picLocks noChangeAspect="1"/>
          </p:cNvPicPr>
          <p:nvPr userDrawn="1"/>
        </p:nvPicPr>
        <p:blipFill>
          <a:blip r:embed="rId55" cstate="print">
            <a:duotone>
              <a:schemeClr val="bg2">
                <a:shade val="45000"/>
                <a:satMod val="135000"/>
              </a:schemeClr>
              <a:prstClr val="white"/>
            </a:duotone>
          </a:blip>
          <a:stretch>
            <a:fillRect/>
          </a:stretch>
        </p:blipFill>
        <p:spPr>
          <a:xfrm>
            <a:off x="129975" y="3300128"/>
            <a:ext cx="220863" cy="227765"/>
          </a:xfrm>
          <a:prstGeom prst="rect">
            <a:avLst/>
          </a:prstGeom>
        </p:spPr>
      </p:pic>
      <p:pic>
        <p:nvPicPr>
          <p:cNvPr id="36" name="Obraz 35" descr="content.png"/>
          <p:cNvPicPr>
            <a:picLocks noChangeAspect="1"/>
          </p:cNvPicPr>
          <p:nvPr userDrawn="1"/>
        </p:nvPicPr>
        <p:blipFill>
          <a:blip r:embed="rId56" cstate="print">
            <a:duotone>
              <a:schemeClr val="bg2">
                <a:shade val="45000"/>
                <a:satMod val="135000"/>
              </a:schemeClr>
              <a:prstClr val="white"/>
            </a:duotone>
          </a:blip>
          <a:stretch>
            <a:fillRect/>
          </a:stretch>
        </p:blipFill>
        <p:spPr>
          <a:xfrm>
            <a:off x="129336" y="2878883"/>
            <a:ext cx="208802" cy="206030"/>
          </a:xfrm>
          <a:prstGeom prst="rect">
            <a:avLst/>
          </a:prstGeom>
        </p:spPr>
      </p:pic>
      <p:pic>
        <p:nvPicPr>
          <p:cNvPr id="37" name="Obraz 36" descr="design.png"/>
          <p:cNvPicPr>
            <a:picLocks noChangeAspect="1"/>
          </p:cNvPicPr>
          <p:nvPr userDrawn="1"/>
        </p:nvPicPr>
        <p:blipFill>
          <a:blip r:embed="rId57" cstate="print">
            <a:duotone>
              <a:schemeClr val="bg2">
                <a:shade val="45000"/>
                <a:satMod val="135000"/>
              </a:schemeClr>
              <a:prstClr val="white"/>
            </a:duotone>
          </a:blip>
          <a:stretch>
            <a:fillRect/>
          </a:stretch>
        </p:blipFill>
        <p:spPr>
          <a:xfrm>
            <a:off x="129302" y="2479005"/>
            <a:ext cx="196136" cy="210014"/>
          </a:xfrm>
          <a:prstGeom prst="rect">
            <a:avLst/>
          </a:prstGeom>
        </p:spPr>
      </p:pic>
      <p:sp>
        <p:nvSpPr>
          <p:cNvPr id="40" name="Symbol zastępczy numeru slajdu 28"/>
          <p:cNvSpPr txBox="1">
            <a:spLocks/>
          </p:cNvSpPr>
          <p:nvPr userDrawn="1"/>
        </p:nvSpPr>
        <p:spPr>
          <a:xfrm>
            <a:off x="-132982" y="6380584"/>
            <a:ext cx="714380" cy="468784"/>
          </a:xfrm>
          <a:prstGeom prst="rect">
            <a:avLst/>
          </a:prstGeom>
        </p:spPr>
        <p:txBody>
          <a:bodyPr vert="horz" lIns="91440" tIns="45720" rIns="91440" bIns="45720" rtlCol="0" anchor="t"/>
          <a:lstStyle/>
          <a:p>
            <a:pPr algn="ctr">
              <a:defRPr/>
            </a:pPr>
            <a:r>
              <a:rPr lang="pl-PL" sz="1400" b="1" dirty="0" smtClean="0">
                <a:solidFill>
                  <a:srgbClr val="0070C0"/>
                </a:solidFill>
                <a:latin typeface="Trebuchet MS" pitchFamily="34" charset="0"/>
                <a:ea typeface="Kozuka Gothic Pro M" pitchFamily="34" charset="-128"/>
              </a:rPr>
              <a:t>0</a:t>
            </a:r>
            <a:fld id="{2E201D11-0067-47E5-8999-9180AD2FB69F}" type="slidenum">
              <a:rPr lang="pl-PL" sz="1400" b="1" smtClean="0">
                <a:solidFill>
                  <a:srgbClr val="0070C0"/>
                </a:solidFill>
                <a:latin typeface="Trebuchet MS" pitchFamily="34" charset="0"/>
                <a:ea typeface="Kozuka Gothic Pro M" pitchFamily="34" charset="-128"/>
              </a:rPr>
              <a:pPr algn="ctr">
                <a:defRPr/>
              </a:pPr>
              <a:t>‹#›</a:t>
            </a:fld>
            <a:endParaRPr lang="pl-PL" sz="1400" b="1" dirty="0" smtClean="0">
              <a:solidFill>
                <a:srgbClr val="0070C0"/>
              </a:solidFill>
              <a:latin typeface="Trebuchet MS" pitchFamily="34" charset="0"/>
              <a:ea typeface="Kozuka Gothic Pro M" pitchFamily="34" charset="-128"/>
            </a:endParaRPr>
          </a:p>
        </p:txBody>
      </p:sp>
      <p:sp>
        <p:nvSpPr>
          <p:cNvPr id="41" name="pole tekstowe 40"/>
          <p:cNvSpPr txBox="1"/>
          <p:nvPr userDrawn="1"/>
        </p:nvSpPr>
        <p:spPr>
          <a:xfrm rot="16200000">
            <a:off x="-617194" y="1067630"/>
            <a:ext cx="1765436" cy="276999"/>
          </a:xfrm>
          <a:prstGeom prst="rect">
            <a:avLst/>
          </a:prstGeom>
          <a:noFill/>
        </p:spPr>
        <p:txBody>
          <a:bodyPr wrap="square" rtlCol="0">
            <a:spAutoFit/>
          </a:bodyPr>
          <a:lstStyle/>
          <a:p>
            <a:pPr algn="r"/>
            <a:r>
              <a:rPr lang="pl-PL" sz="1200" b="1" spc="80" dirty="0" err="1" smtClean="0">
                <a:solidFill>
                  <a:prstClr val="black">
                    <a:lumMod val="50000"/>
                    <a:lumOff val="50000"/>
                  </a:prstClr>
                </a:solidFill>
                <a:latin typeface="Corbel" pitchFamily="34" charset="0"/>
              </a:rPr>
              <a:t>gemius</a:t>
            </a:r>
            <a:r>
              <a:rPr lang="pl-PL" sz="1200" b="1" spc="80" dirty="0" err="1" smtClean="0">
                <a:solidFill>
                  <a:srgbClr val="1F497D">
                    <a:lumMod val="60000"/>
                    <a:lumOff val="40000"/>
                  </a:srgbClr>
                </a:solidFill>
                <a:latin typeface="Corbel" pitchFamily="34" charset="0"/>
              </a:rPr>
              <a:t>WebEffect</a:t>
            </a:r>
            <a:endParaRPr lang="pl-PL" sz="1200" b="1" spc="80" dirty="0">
              <a:solidFill>
                <a:srgbClr val="1F497D">
                  <a:lumMod val="60000"/>
                  <a:lumOff val="40000"/>
                </a:srgbClr>
              </a:solidFill>
              <a:latin typeface="Corbel" pitchFamily="34" charset="0"/>
            </a:endParaRPr>
          </a:p>
        </p:txBody>
      </p:sp>
      <p:cxnSp>
        <p:nvCxnSpPr>
          <p:cNvPr id="53" name="Łącznik prosty 52"/>
          <p:cNvCxnSpPr/>
          <p:nvPr userDrawn="1"/>
        </p:nvCxnSpPr>
        <p:spPr>
          <a:xfrm rot="16200000" flipV="1">
            <a:off x="-2957513" y="3429000"/>
            <a:ext cx="6858007" cy="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7" name="Obraz 56" descr="logo_big_transparent.png"/>
          <p:cNvPicPr>
            <a:picLocks noChangeAspect="1"/>
          </p:cNvPicPr>
          <p:nvPr userDrawn="1"/>
        </p:nvPicPr>
        <p:blipFill>
          <a:blip r:embed="rId58" cstate="print"/>
          <a:stretch>
            <a:fillRect/>
          </a:stretch>
        </p:blipFill>
        <p:spPr>
          <a:xfrm>
            <a:off x="7337425" y="233363"/>
            <a:ext cx="1463675" cy="312847"/>
          </a:xfrm>
          <a:prstGeom prst="rect">
            <a:avLst/>
          </a:prstGeom>
        </p:spPr>
      </p:pic>
      <p:pic>
        <p:nvPicPr>
          <p:cNvPr id="58" name="Obraz 57" descr="znak web effect.png"/>
          <p:cNvPicPr>
            <a:picLocks noChangeAspect="1"/>
          </p:cNvPicPr>
          <p:nvPr userDrawn="1"/>
        </p:nvPicPr>
        <p:blipFill>
          <a:blip r:embed="rId59" cstate="print"/>
          <a:stretch>
            <a:fillRect/>
          </a:stretch>
        </p:blipFill>
        <p:spPr>
          <a:xfrm rot="10800000" flipV="1">
            <a:off x="109805" y="161520"/>
            <a:ext cx="217998" cy="200441"/>
          </a:xfrm>
          <a:prstGeom prst="rect">
            <a:avLst/>
          </a:prstGeom>
        </p:spPr>
      </p:pic>
      <p:cxnSp>
        <p:nvCxnSpPr>
          <p:cNvPr id="60" name="Łącznik prosty 59"/>
          <p:cNvCxnSpPr/>
          <p:nvPr userDrawn="1"/>
        </p:nvCxnSpPr>
        <p:spPr>
          <a:xfrm>
            <a:off x="19050" y="2292350"/>
            <a:ext cx="438150" cy="3"/>
          </a:xfrm>
          <a:prstGeom prst="line">
            <a:avLst/>
          </a:prstGeom>
          <a:ln w="15875">
            <a:solidFill>
              <a:schemeClr val="tx1">
                <a:lumMod val="50000"/>
                <a:lumOff val="50000"/>
                <a:alpha val="62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3733361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 id="2147483722" r:id="rId32"/>
    <p:sldLayoutId id="2147483723" r:id="rId33"/>
    <p:sldLayoutId id="2147483724" r:id="rId34"/>
    <p:sldLayoutId id="2147483725" r:id="rId35"/>
    <p:sldLayoutId id="2147483726" r:id="rId36"/>
    <p:sldLayoutId id="2147483727" r:id="rId37"/>
    <p:sldLayoutId id="2147483728" r:id="rId38"/>
    <p:sldLayoutId id="2147483729" r:id="rId39"/>
    <p:sldLayoutId id="2147483730" r:id="rId40"/>
    <p:sldLayoutId id="2147483731" r:id="rId41"/>
    <p:sldLayoutId id="2147483732" r:id="rId42"/>
    <p:sldLayoutId id="2147483733" r:id="rId43"/>
    <p:sldLayoutId id="2147483734" r:id="rId44"/>
    <p:sldLayoutId id="2147483735" r:id="rId45"/>
    <p:sldLayoutId id="2147483736" r:id="rId46"/>
    <p:sldLayoutId id="2147483737" r:id="rId47"/>
    <p:sldLayoutId id="2147483738" r:id="rId48"/>
  </p:sldLayoutIdLst>
  <p:hf hdr="0" dt="0"/>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266700" indent="-266700" algn="l" defTabSz="914400" rtl="0" eaLnBrk="1" latinLnBrk="0" hangingPunct="1">
        <a:spcBef>
          <a:spcPct val="20000"/>
        </a:spcBef>
        <a:buClr>
          <a:srgbClr val="414694"/>
        </a:buClr>
        <a:buSzPct val="110000"/>
        <a:buFont typeface="Arial" pitchFamily="34" charset="0"/>
        <a:buChar char="•"/>
        <a:defRPr sz="1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414694"/>
        </a:buClr>
        <a:buSzPct val="75000"/>
        <a:buFont typeface="Courier New" pitchFamily="49" charset="0"/>
        <a:buChar char="o"/>
        <a:defRPr sz="12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9CC55F"/>
        </a:buClr>
        <a:buSzPct val="110000"/>
        <a:buFont typeface="Arial" pitchFamily="34" charset="0"/>
        <a:buChar char="•"/>
        <a:defRPr sz="1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9CC55F"/>
        </a:buClr>
        <a:buSzPct val="75000"/>
        <a:buFont typeface="Courier New" pitchFamily="49" charset="0"/>
        <a:buChar char="o"/>
        <a:defRPr sz="1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hh.ua/"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hh.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hyperlink" Target="http://www.hh.u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hyperlink" Target="http://www.hh.u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hh.u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ostokąt 7"/>
          <p:cNvSpPr/>
          <p:nvPr/>
        </p:nvSpPr>
        <p:spPr>
          <a:xfrm>
            <a:off x="611560" y="620713"/>
            <a:ext cx="3168352" cy="5544591"/>
          </a:xfrm>
          <a:prstGeom prst="rect">
            <a:avLst/>
          </a:prstGeom>
          <a:solidFill>
            <a:srgbClr val="232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rostokąt 5"/>
          <p:cNvSpPr/>
          <p:nvPr/>
        </p:nvSpPr>
        <p:spPr>
          <a:xfrm>
            <a:off x="611560" y="3268246"/>
            <a:ext cx="2603118" cy="1332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ytuł 2"/>
          <p:cNvSpPr>
            <a:spLocks noGrp="1"/>
          </p:cNvSpPr>
          <p:nvPr>
            <p:ph type="ctrTitle"/>
          </p:nvPr>
        </p:nvSpPr>
        <p:spPr>
          <a:xfrm>
            <a:off x="755576" y="908720"/>
            <a:ext cx="3024335" cy="2448272"/>
          </a:xfrm>
        </p:spPr>
        <p:txBody>
          <a:bodyPr>
            <a:normAutofit/>
          </a:bodyPr>
          <a:lstStyle/>
          <a:p>
            <a:pPr algn="ctr"/>
            <a:r>
              <a:rPr lang="en-US" sz="2800" dirty="0">
                <a:solidFill>
                  <a:srgbClr val="00B0F0"/>
                </a:solidFill>
              </a:rPr>
              <a:t/>
            </a:r>
            <a:br>
              <a:rPr lang="en-US" sz="2800" dirty="0">
                <a:solidFill>
                  <a:srgbClr val="00B0F0"/>
                </a:solidFill>
              </a:rPr>
            </a:br>
            <a:r>
              <a:rPr lang="ru-RU" sz="2800" dirty="0" smtClean="0">
                <a:solidFill>
                  <a:srgbClr val="00B0F0"/>
                </a:solidFill>
              </a:rPr>
              <a:t>АНАЛИЗ АУДИТОРИИ САЙТ</a:t>
            </a:r>
            <a:r>
              <a:rPr lang="en-US" sz="2800" dirty="0" smtClean="0">
                <a:solidFill>
                  <a:srgbClr val="00B0F0"/>
                </a:solidFill>
              </a:rPr>
              <a:t>A </a:t>
            </a:r>
            <a:br>
              <a:rPr lang="en-US" sz="2800" dirty="0" smtClean="0">
                <a:solidFill>
                  <a:srgbClr val="00B0F0"/>
                </a:solidFill>
              </a:rPr>
            </a:br>
            <a:r>
              <a:rPr lang="en-US" sz="2800" dirty="0" smtClean="0">
                <a:solidFill>
                  <a:srgbClr val="00B0F0"/>
                </a:solidFill>
                <a:hlinkClick r:id="rId2"/>
              </a:rPr>
              <a:t>www.hh.ua</a:t>
            </a:r>
            <a:r>
              <a:rPr lang="en-US" sz="2800" dirty="0" smtClean="0">
                <a:solidFill>
                  <a:srgbClr val="00B0F0"/>
                </a:solidFill>
              </a:rPr>
              <a:t> </a:t>
            </a:r>
            <a:endParaRPr lang="en-US" noProof="0" dirty="0">
              <a:solidFill>
                <a:schemeClr val="bg1"/>
              </a:solidFill>
            </a:endParaRPr>
          </a:p>
        </p:txBody>
      </p:sp>
      <p:sp>
        <p:nvSpPr>
          <p:cNvPr id="5" name="Podtytuł 4"/>
          <p:cNvSpPr>
            <a:spLocks noGrp="1"/>
          </p:cNvSpPr>
          <p:nvPr>
            <p:ph type="subTitle" idx="1"/>
          </p:nvPr>
        </p:nvSpPr>
        <p:spPr>
          <a:xfrm>
            <a:off x="611560" y="4714884"/>
            <a:ext cx="3168352" cy="298292"/>
          </a:xfrm>
        </p:spPr>
        <p:txBody>
          <a:bodyPr/>
          <a:lstStyle/>
          <a:p>
            <a:pPr algn="ctr"/>
            <a:r>
              <a:rPr lang="en-US" sz="2400" b="1" dirty="0" err="1" smtClean="0">
                <a:solidFill>
                  <a:srgbClr val="00B0F0"/>
                </a:solidFill>
              </a:rPr>
              <a:t>Gemius</a:t>
            </a:r>
            <a:r>
              <a:rPr lang="en-US" sz="2400" b="1" dirty="0" smtClean="0">
                <a:solidFill>
                  <a:srgbClr val="00B0F0"/>
                </a:solidFill>
              </a:rPr>
              <a:t> UA</a:t>
            </a:r>
            <a:endParaRPr lang="en-US" sz="2400" b="1" noProof="0" dirty="0" smtClean="0">
              <a:solidFill>
                <a:srgbClr val="00B0F0"/>
              </a:solidFill>
            </a:endParaRPr>
          </a:p>
          <a:p>
            <a:endParaRPr lang="ru-RU" sz="1800" noProof="0" dirty="0" smtClean="0">
              <a:solidFill>
                <a:srgbClr val="F8F8F8"/>
              </a:solidFill>
            </a:endParaRPr>
          </a:p>
          <a:p>
            <a:pPr algn="ctr"/>
            <a:r>
              <a:rPr lang="en-US" sz="1800" noProof="0" dirty="0" err="1" smtClean="0">
                <a:solidFill>
                  <a:srgbClr val="F8F8F8"/>
                </a:solidFill>
              </a:rPr>
              <a:t>gemiusAudience</a:t>
            </a:r>
            <a:r>
              <a:rPr lang="ru-RU" sz="1800" dirty="0" smtClean="0">
                <a:solidFill>
                  <a:srgbClr val="F8F8F8"/>
                </a:solidFill>
              </a:rPr>
              <a:t>, март </a:t>
            </a:r>
            <a:r>
              <a:rPr lang="en-US" sz="1800" dirty="0" smtClean="0">
                <a:solidFill>
                  <a:srgbClr val="F8F8F8"/>
                </a:solidFill>
              </a:rPr>
              <a:t> 2011/</a:t>
            </a:r>
            <a:r>
              <a:rPr lang="ru-RU" sz="1800" dirty="0" smtClean="0">
                <a:solidFill>
                  <a:srgbClr val="F8F8F8"/>
                </a:solidFill>
              </a:rPr>
              <a:t>2012 </a:t>
            </a:r>
            <a:endParaRPr lang="en-US" sz="1800" dirty="0" smtClean="0">
              <a:solidFill>
                <a:srgbClr val="F8F8F8"/>
              </a:solidFill>
            </a:endParaRPr>
          </a:p>
          <a:p>
            <a:endParaRPr lang="en-US" sz="1800" b="1" noProof="0" dirty="0">
              <a:solidFill>
                <a:srgbClr val="00B0F0"/>
              </a:solidFill>
            </a:endParaRPr>
          </a:p>
        </p:txBody>
      </p:sp>
      <p:sp>
        <p:nvSpPr>
          <p:cNvPr id="9" name="Prostokąt 8"/>
          <p:cNvSpPr/>
          <p:nvPr/>
        </p:nvSpPr>
        <p:spPr>
          <a:xfrm>
            <a:off x="0" y="620713"/>
            <a:ext cx="251520" cy="51133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116632"/>
            <a:ext cx="8496944" cy="417512"/>
          </a:xfrm>
        </p:spPr>
        <p:txBody>
          <a:bodyPr/>
          <a:lstStyle/>
          <a:p>
            <a:r>
              <a:rPr lang="en-US" noProof="0" dirty="0" err="1" smtClean="0"/>
              <a:t>gemiusAudience</a:t>
            </a:r>
            <a:r>
              <a:rPr lang="ru-RU" noProof="0" dirty="0" smtClean="0"/>
              <a:t>, </a:t>
            </a:r>
            <a:r>
              <a:rPr lang="ru-RU" dirty="0"/>
              <a:t>март 2012, </a:t>
            </a:r>
            <a:r>
              <a:rPr lang="ru-RU" dirty="0">
                <a:solidFill>
                  <a:srgbClr val="FF0000"/>
                </a:solidFill>
              </a:rPr>
              <a:t>Состав аудитории </a:t>
            </a:r>
            <a:r>
              <a:rPr lang="ru-RU" dirty="0" smtClean="0">
                <a:solidFill>
                  <a:srgbClr val="FF0000"/>
                </a:solidFill>
              </a:rPr>
              <a:t>– </a:t>
            </a:r>
            <a:br>
              <a:rPr lang="ru-RU" dirty="0" smtClean="0">
                <a:solidFill>
                  <a:srgbClr val="FF0000"/>
                </a:solidFill>
              </a:rPr>
            </a:br>
            <a:r>
              <a:rPr lang="ru-RU" dirty="0" smtClean="0">
                <a:solidFill>
                  <a:srgbClr val="FF0000"/>
                </a:solidFill>
              </a:rPr>
              <a:t>НАЛИЧИЕ РАБОТЫ</a:t>
            </a:r>
            <a:endParaRPr lang="en-GB" noProof="0" dirty="0"/>
          </a:p>
        </p:txBody>
      </p:sp>
      <p:sp>
        <p:nvSpPr>
          <p:cNvPr id="5" name="Скругленный прямоугольник 12"/>
          <p:cNvSpPr/>
          <p:nvPr/>
        </p:nvSpPr>
        <p:spPr>
          <a:xfrm>
            <a:off x="611560" y="5229200"/>
            <a:ext cx="8280920" cy="792088"/>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smtClean="0">
                <a:ln>
                  <a:noFill/>
                </a:ln>
                <a:solidFill>
                  <a:sysClr val="window" lastClr="FFFFFF"/>
                </a:solidFill>
                <a:effectLst/>
                <a:uLnTx/>
                <a:uFillTx/>
                <a:latin typeface="Candara"/>
              </a:rPr>
              <a:t>По </a:t>
            </a:r>
            <a:r>
              <a:rPr kumimoji="0" lang="uk-UA" b="1" i="0" u="none" strike="noStrike" kern="0" cap="none" spc="0" normalizeH="0" baseline="0" noProof="0" dirty="0" err="1" smtClean="0">
                <a:ln>
                  <a:noFill/>
                </a:ln>
                <a:solidFill>
                  <a:sysClr val="window" lastClr="FFFFFF"/>
                </a:solidFill>
                <a:effectLst/>
                <a:uLnTx/>
                <a:uFillTx/>
                <a:latin typeface="Candara"/>
              </a:rPr>
              <a:t>данн</a:t>
            </a:r>
            <a:r>
              <a:rPr kumimoji="0" lang="ru-RU" b="1" i="0" u="none" strike="noStrike" kern="0" cap="none" spc="0" normalizeH="0" baseline="0" noProof="0" dirty="0" err="1" smtClean="0">
                <a:ln>
                  <a:noFill/>
                </a:ln>
                <a:solidFill>
                  <a:sysClr val="window" lastClr="FFFFFF"/>
                </a:solidFill>
                <a:effectLst/>
                <a:uLnTx/>
                <a:uFillTx/>
                <a:latin typeface="Candara"/>
              </a:rPr>
              <a:t>ым</a:t>
            </a:r>
            <a:r>
              <a:rPr lang="ru-RU" b="1" kern="0" dirty="0">
                <a:solidFill>
                  <a:sysClr val="window" lastClr="FFFFFF"/>
                </a:solidFill>
                <a:latin typeface="Candara"/>
              </a:rPr>
              <a:t> </a:t>
            </a:r>
            <a:r>
              <a:rPr kumimoji="0" lang="ru-RU" b="1" i="0" u="none" strike="noStrike" kern="0" cap="none" spc="0" normalizeH="0" noProof="0" dirty="0" smtClean="0">
                <a:ln>
                  <a:noFill/>
                </a:ln>
                <a:solidFill>
                  <a:sysClr val="window" lastClr="FFFFFF"/>
                </a:solidFill>
                <a:effectLst/>
                <a:uLnTx/>
                <a:uFillTx/>
                <a:latin typeface="Candara"/>
              </a:rPr>
              <a:t>исследования</a:t>
            </a:r>
            <a:r>
              <a:rPr kumimoji="0" lang="en-US" b="1" i="0" u="none" strike="noStrike" kern="0" cap="none" spc="0" normalizeH="0" noProof="0" dirty="0" smtClean="0">
                <a:ln>
                  <a:noFill/>
                </a:ln>
                <a:solidFill>
                  <a:sysClr val="window" lastClr="FFFFFF"/>
                </a:solidFill>
                <a:effectLst/>
                <a:uLnTx/>
                <a:uFillTx/>
                <a:latin typeface="Candara"/>
              </a:rPr>
              <a:t> </a:t>
            </a:r>
            <a:r>
              <a:rPr kumimoji="0" lang="en-US" b="1" i="0" u="none" strike="noStrike" kern="0" cap="none" spc="0" normalizeH="0" noProof="0" dirty="0" err="1" smtClean="0">
                <a:ln>
                  <a:noFill/>
                </a:ln>
                <a:solidFill>
                  <a:sysClr val="window" lastClr="FFFFFF"/>
                </a:solidFill>
                <a:effectLst/>
                <a:uLnTx/>
                <a:uFillTx/>
                <a:latin typeface="Candara"/>
              </a:rPr>
              <a:t>gemiusAudience</a:t>
            </a:r>
            <a:r>
              <a:rPr kumimoji="0" lang="en-US" b="1" i="0" u="none" strike="noStrike" kern="0" cap="none" spc="0" normalizeH="0" noProof="0" dirty="0" smtClean="0">
                <a:ln>
                  <a:noFill/>
                </a:ln>
                <a:solidFill>
                  <a:sysClr val="window" lastClr="FFFFFF"/>
                </a:solidFill>
                <a:effectLst/>
                <a:uLnTx/>
                <a:uFillTx/>
                <a:latin typeface="Candara"/>
              </a:rPr>
              <a:t> </a:t>
            </a:r>
            <a:endParaRPr kumimoji="0" lang="ru-RU" b="1" i="0" u="none" strike="noStrike" kern="0" cap="none" spc="0" normalizeH="0" noProof="0" dirty="0" smtClean="0">
              <a:ln>
                <a:noFill/>
              </a:ln>
              <a:solidFill>
                <a:sysClr val="window" lastClr="FFFFFF"/>
              </a:solidFill>
              <a:effectLst/>
              <a:uLnTx/>
              <a:uFillTx/>
              <a:latin typeface="Candar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noProof="0" dirty="0" smtClean="0">
                <a:ln>
                  <a:noFill/>
                </a:ln>
                <a:solidFill>
                  <a:sysClr val="window" lastClr="FFFFFF"/>
                </a:solidFill>
                <a:effectLst/>
                <a:uLnTx/>
                <a:uFillTx/>
                <a:latin typeface="Candara"/>
              </a:rPr>
              <a:t>за март 2012 года 2/3 аудитории </a:t>
            </a:r>
            <a:r>
              <a:rPr lang="ru-RU" b="1" kern="0" dirty="0" smtClean="0">
                <a:solidFill>
                  <a:sysClr val="window" lastClr="FFFFFF"/>
                </a:solidFill>
                <a:latin typeface="Candara"/>
              </a:rPr>
              <a:t>– работающая аудитория</a:t>
            </a:r>
            <a:endParaRPr lang="uk-UA" b="1" kern="0" dirty="0" smtClean="0">
              <a:solidFill>
                <a:sysClr val="window" lastClr="FFFFFF"/>
              </a:solidFill>
              <a:latin typeface="Candara"/>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1275683921"/>
              </p:ext>
            </p:extLst>
          </p:nvPr>
        </p:nvGraphicFramePr>
        <p:xfrm>
          <a:off x="1043608" y="980728"/>
          <a:ext cx="7272808" cy="417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0074985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116632"/>
            <a:ext cx="8496944" cy="417512"/>
          </a:xfrm>
        </p:spPr>
        <p:txBody>
          <a:bodyPr/>
          <a:lstStyle/>
          <a:p>
            <a:r>
              <a:rPr lang="en-US" noProof="0" dirty="0" err="1" smtClean="0"/>
              <a:t>gemiusAudience</a:t>
            </a:r>
            <a:r>
              <a:rPr lang="ru-RU" noProof="0" dirty="0" smtClean="0"/>
              <a:t>, </a:t>
            </a:r>
            <a:r>
              <a:rPr lang="ru-RU" dirty="0"/>
              <a:t>март 2012, </a:t>
            </a:r>
            <a:r>
              <a:rPr lang="ru-RU" dirty="0">
                <a:solidFill>
                  <a:srgbClr val="FF0000"/>
                </a:solidFill>
              </a:rPr>
              <a:t>Состав аудитории </a:t>
            </a:r>
            <a:r>
              <a:rPr lang="ru-RU" dirty="0" smtClean="0">
                <a:solidFill>
                  <a:srgbClr val="FF0000"/>
                </a:solidFill>
              </a:rPr>
              <a:t>– </a:t>
            </a:r>
            <a:br>
              <a:rPr lang="ru-RU" dirty="0" smtClean="0">
                <a:solidFill>
                  <a:srgbClr val="FF0000"/>
                </a:solidFill>
              </a:rPr>
            </a:br>
            <a:r>
              <a:rPr lang="ru-RU" dirty="0" smtClean="0">
                <a:solidFill>
                  <a:srgbClr val="FF0000"/>
                </a:solidFill>
              </a:rPr>
              <a:t>ОСНОВНОЙ РОД ЗАНЯТИЙ</a:t>
            </a:r>
            <a:endParaRPr lang="en-GB" noProof="0" dirty="0"/>
          </a:p>
        </p:txBody>
      </p:sp>
      <p:sp>
        <p:nvSpPr>
          <p:cNvPr id="5" name="Скругленный прямоугольник 12"/>
          <p:cNvSpPr/>
          <p:nvPr/>
        </p:nvSpPr>
        <p:spPr>
          <a:xfrm>
            <a:off x="251520" y="5229200"/>
            <a:ext cx="8892480" cy="792088"/>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smtClean="0">
                <a:ln>
                  <a:noFill/>
                </a:ln>
                <a:solidFill>
                  <a:sysClr val="window" lastClr="FFFFFF"/>
                </a:solidFill>
                <a:effectLst/>
                <a:uLnTx/>
                <a:uFillTx/>
                <a:latin typeface="Candara"/>
              </a:rPr>
              <a:t>По </a:t>
            </a:r>
            <a:r>
              <a:rPr kumimoji="0" lang="uk-UA" b="1" i="0" u="none" strike="noStrike" kern="0" cap="none" spc="0" normalizeH="0" baseline="0" noProof="0" dirty="0" err="1" smtClean="0">
                <a:ln>
                  <a:noFill/>
                </a:ln>
                <a:solidFill>
                  <a:sysClr val="window" lastClr="FFFFFF"/>
                </a:solidFill>
                <a:effectLst/>
                <a:uLnTx/>
                <a:uFillTx/>
                <a:latin typeface="Candara"/>
              </a:rPr>
              <a:t>данн</a:t>
            </a:r>
            <a:r>
              <a:rPr kumimoji="0" lang="ru-RU" b="1" i="0" u="none" strike="noStrike" kern="0" cap="none" spc="0" normalizeH="0" baseline="0" noProof="0" dirty="0" err="1" smtClean="0">
                <a:ln>
                  <a:noFill/>
                </a:ln>
                <a:solidFill>
                  <a:sysClr val="window" lastClr="FFFFFF"/>
                </a:solidFill>
                <a:effectLst/>
                <a:uLnTx/>
                <a:uFillTx/>
                <a:latin typeface="Candara"/>
              </a:rPr>
              <a:t>ым</a:t>
            </a:r>
            <a:r>
              <a:rPr lang="ru-RU" b="1" kern="0" dirty="0">
                <a:solidFill>
                  <a:sysClr val="window" lastClr="FFFFFF"/>
                </a:solidFill>
                <a:latin typeface="Candara"/>
              </a:rPr>
              <a:t> </a:t>
            </a:r>
            <a:r>
              <a:rPr kumimoji="0" lang="ru-RU" b="1" i="0" u="none" strike="noStrike" kern="0" cap="none" spc="0" normalizeH="0" noProof="0" dirty="0" smtClean="0">
                <a:ln>
                  <a:noFill/>
                </a:ln>
                <a:solidFill>
                  <a:sysClr val="window" lastClr="FFFFFF"/>
                </a:solidFill>
                <a:effectLst/>
                <a:uLnTx/>
                <a:uFillTx/>
                <a:latin typeface="Candara"/>
              </a:rPr>
              <a:t>исследования</a:t>
            </a:r>
            <a:r>
              <a:rPr kumimoji="0" lang="en-US" b="1" i="0" u="none" strike="noStrike" kern="0" cap="none" spc="0" normalizeH="0" noProof="0" dirty="0" smtClean="0">
                <a:ln>
                  <a:noFill/>
                </a:ln>
                <a:solidFill>
                  <a:sysClr val="window" lastClr="FFFFFF"/>
                </a:solidFill>
                <a:effectLst/>
                <a:uLnTx/>
                <a:uFillTx/>
                <a:latin typeface="Candara"/>
              </a:rPr>
              <a:t> </a:t>
            </a:r>
            <a:r>
              <a:rPr kumimoji="0" lang="en-US" b="1" i="0" u="none" strike="noStrike" kern="0" cap="none" spc="0" normalizeH="0" noProof="0" dirty="0" err="1" smtClean="0">
                <a:ln>
                  <a:noFill/>
                </a:ln>
                <a:solidFill>
                  <a:sysClr val="window" lastClr="FFFFFF"/>
                </a:solidFill>
                <a:effectLst/>
                <a:uLnTx/>
                <a:uFillTx/>
                <a:latin typeface="Candara"/>
              </a:rPr>
              <a:t>gemiusAudience</a:t>
            </a:r>
            <a:r>
              <a:rPr kumimoji="0" lang="en-US" b="1" i="0" u="none" strike="noStrike" kern="0" cap="none" spc="0" normalizeH="0" noProof="0" dirty="0" smtClean="0">
                <a:ln>
                  <a:noFill/>
                </a:ln>
                <a:solidFill>
                  <a:sysClr val="window" lastClr="FFFFFF"/>
                </a:solidFill>
                <a:effectLst/>
                <a:uLnTx/>
                <a:uFillTx/>
                <a:latin typeface="Candara"/>
              </a:rPr>
              <a:t> </a:t>
            </a:r>
            <a:endParaRPr kumimoji="0" lang="ru-RU" b="1" i="0" u="none" strike="noStrike" kern="0" cap="none" spc="0" normalizeH="0" noProof="0" dirty="0" smtClean="0">
              <a:ln>
                <a:noFill/>
              </a:ln>
              <a:solidFill>
                <a:sysClr val="window" lastClr="FFFFFF"/>
              </a:solidFill>
              <a:effectLst/>
              <a:uLnTx/>
              <a:uFillTx/>
              <a:latin typeface="Candar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noProof="0" dirty="0" smtClean="0">
                <a:ln>
                  <a:noFill/>
                </a:ln>
                <a:solidFill>
                  <a:sysClr val="window" lastClr="FFFFFF"/>
                </a:solidFill>
                <a:effectLst/>
                <a:uLnTx/>
                <a:uFillTx/>
                <a:latin typeface="Candara"/>
              </a:rPr>
              <a:t>за март 2012 года основная аудитория сайта </a:t>
            </a:r>
            <a:r>
              <a:rPr lang="ru-RU" b="1" kern="0" dirty="0" smtClean="0">
                <a:solidFill>
                  <a:sysClr val="window" lastClr="FFFFFF"/>
                </a:solidFill>
                <a:latin typeface="Candara"/>
              </a:rPr>
              <a:t>– СПЕЦИАЛИСТЫ и СТУДЕНТЫ</a:t>
            </a:r>
            <a:endParaRPr lang="uk-UA" b="1" kern="0" dirty="0" smtClean="0">
              <a:solidFill>
                <a:sysClr val="window" lastClr="FFFFFF"/>
              </a:solidFill>
              <a:latin typeface="Candara"/>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3794458383"/>
              </p:ext>
            </p:extLst>
          </p:nvPr>
        </p:nvGraphicFramePr>
        <p:xfrm>
          <a:off x="251520" y="908720"/>
          <a:ext cx="8712968"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01003517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116632"/>
            <a:ext cx="8496944" cy="417512"/>
          </a:xfrm>
        </p:spPr>
        <p:txBody>
          <a:bodyPr/>
          <a:lstStyle/>
          <a:p>
            <a:r>
              <a:rPr lang="en-US" noProof="0" dirty="0" err="1" smtClean="0"/>
              <a:t>gemiusAudience</a:t>
            </a:r>
            <a:r>
              <a:rPr lang="ru-RU" noProof="0" dirty="0" smtClean="0"/>
              <a:t>, </a:t>
            </a:r>
            <a:r>
              <a:rPr lang="ru-RU" dirty="0"/>
              <a:t>март 2012, </a:t>
            </a:r>
            <a:r>
              <a:rPr lang="ru-RU" dirty="0">
                <a:solidFill>
                  <a:srgbClr val="FF0000"/>
                </a:solidFill>
              </a:rPr>
              <a:t>Состав аудитории </a:t>
            </a:r>
            <a:r>
              <a:rPr lang="ru-RU" dirty="0" smtClean="0">
                <a:solidFill>
                  <a:srgbClr val="FF0000"/>
                </a:solidFill>
              </a:rPr>
              <a:t>– </a:t>
            </a:r>
            <a:br>
              <a:rPr lang="ru-RU" dirty="0" smtClean="0">
                <a:solidFill>
                  <a:srgbClr val="FF0000"/>
                </a:solidFill>
              </a:rPr>
            </a:br>
            <a:r>
              <a:rPr lang="ru-RU" dirty="0" smtClean="0">
                <a:solidFill>
                  <a:srgbClr val="FF0000"/>
                </a:solidFill>
              </a:rPr>
              <a:t>ЛИЧНЫЙ МЕСЯЧНЫЙ ДОХОД</a:t>
            </a:r>
            <a:endParaRPr lang="en-GB" noProof="0" dirty="0"/>
          </a:p>
        </p:txBody>
      </p:sp>
      <p:sp>
        <p:nvSpPr>
          <p:cNvPr id="5" name="Скругленный прямоугольник 12"/>
          <p:cNvSpPr/>
          <p:nvPr/>
        </p:nvSpPr>
        <p:spPr>
          <a:xfrm>
            <a:off x="251520" y="5229200"/>
            <a:ext cx="8892480" cy="792088"/>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smtClean="0">
                <a:ln>
                  <a:noFill/>
                </a:ln>
                <a:solidFill>
                  <a:sysClr val="window" lastClr="FFFFFF"/>
                </a:solidFill>
                <a:effectLst/>
                <a:uLnTx/>
                <a:uFillTx/>
                <a:latin typeface="Candara"/>
              </a:rPr>
              <a:t>По </a:t>
            </a:r>
            <a:r>
              <a:rPr kumimoji="0" lang="uk-UA" b="1" i="0" u="none" strike="noStrike" kern="0" cap="none" spc="0" normalizeH="0" baseline="0" noProof="0" dirty="0" err="1" smtClean="0">
                <a:ln>
                  <a:noFill/>
                </a:ln>
                <a:solidFill>
                  <a:sysClr val="window" lastClr="FFFFFF"/>
                </a:solidFill>
                <a:effectLst/>
                <a:uLnTx/>
                <a:uFillTx/>
                <a:latin typeface="Candara"/>
              </a:rPr>
              <a:t>данн</a:t>
            </a:r>
            <a:r>
              <a:rPr kumimoji="0" lang="ru-RU" b="1" i="0" u="none" strike="noStrike" kern="0" cap="none" spc="0" normalizeH="0" baseline="0" noProof="0" dirty="0" err="1" smtClean="0">
                <a:ln>
                  <a:noFill/>
                </a:ln>
                <a:solidFill>
                  <a:sysClr val="window" lastClr="FFFFFF"/>
                </a:solidFill>
                <a:effectLst/>
                <a:uLnTx/>
                <a:uFillTx/>
                <a:latin typeface="Candara"/>
              </a:rPr>
              <a:t>ым</a:t>
            </a:r>
            <a:r>
              <a:rPr lang="ru-RU" b="1" kern="0" dirty="0">
                <a:solidFill>
                  <a:sysClr val="window" lastClr="FFFFFF"/>
                </a:solidFill>
                <a:latin typeface="Candara"/>
              </a:rPr>
              <a:t> </a:t>
            </a:r>
            <a:r>
              <a:rPr kumimoji="0" lang="ru-RU" b="1" i="0" u="none" strike="noStrike" kern="0" cap="none" spc="0" normalizeH="0" noProof="0" dirty="0" smtClean="0">
                <a:ln>
                  <a:noFill/>
                </a:ln>
                <a:solidFill>
                  <a:sysClr val="window" lastClr="FFFFFF"/>
                </a:solidFill>
                <a:effectLst/>
                <a:uLnTx/>
                <a:uFillTx/>
                <a:latin typeface="Candara"/>
              </a:rPr>
              <a:t>исследования</a:t>
            </a:r>
            <a:r>
              <a:rPr kumimoji="0" lang="en-US" b="1" i="0" u="none" strike="noStrike" kern="0" cap="none" spc="0" normalizeH="0" noProof="0" dirty="0" smtClean="0">
                <a:ln>
                  <a:noFill/>
                </a:ln>
                <a:solidFill>
                  <a:sysClr val="window" lastClr="FFFFFF"/>
                </a:solidFill>
                <a:effectLst/>
                <a:uLnTx/>
                <a:uFillTx/>
                <a:latin typeface="Candara"/>
              </a:rPr>
              <a:t> </a:t>
            </a:r>
            <a:r>
              <a:rPr kumimoji="0" lang="en-US" b="1" i="0" u="none" strike="noStrike" kern="0" cap="none" spc="0" normalizeH="0" noProof="0" dirty="0" err="1" smtClean="0">
                <a:ln>
                  <a:noFill/>
                </a:ln>
                <a:solidFill>
                  <a:sysClr val="window" lastClr="FFFFFF"/>
                </a:solidFill>
                <a:effectLst/>
                <a:uLnTx/>
                <a:uFillTx/>
                <a:latin typeface="Candara"/>
              </a:rPr>
              <a:t>gemiusAudience</a:t>
            </a:r>
            <a:r>
              <a:rPr kumimoji="0" lang="en-US" b="1" i="0" u="none" strike="noStrike" kern="0" cap="none" spc="0" normalizeH="0" noProof="0" dirty="0" smtClean="0">
                <a:ln>
                  <a:noFill/>
                </a:ln>
                <a:solidFill>
                  <a:sysClr val="window" lastClr="FFFFFF"/>
                </a:solidFill>
                <a:effectLst/>
                <a:uLnTx/>
                <a:uFillTx/>
                <a:latin typeface="Candara"/>
              </a:rPr>
              <a:t> </a:t>
            </a:r>
            <a:endParaRPr kumimoji="0" lang="ru-RU" b="1" i="0" u="none" strike="noStrike" kern="0" cap="none" spc="0" normalizeH="0" noProof="0" dirty="0" smtClean="0">
              <a:ln>
                <a:noFill/>
              </a:ln>
              <a:solidFill>
                <a:sysClr val="window" lastClr="FFFFFF"/>
              </a:solidFill>
              <a:effectLst/>
              <a:uLnTx/>
              <a:uFillTx/>
              <a:latin typeface="Candar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noProof="0" dirty="0" smtClean="0">
                <a:ln>
                  <a:noFill/>
                </a:ln>
                <a:solidFill>
                  <a:sysClr val="window" lastClr="FFFFFF"/>
                </a:solidFill>
                <a:effectLst/>
                <a:uLnTx/>
                <a:uFillTx/>
                <a:latin typeface="Candara"/>
              </a:rPr>
              <a:t>за март 2012 года основной личный доход сайта</a:t>
            </a:r>
            <a:r>
              <a:rPr lang="ru-RU" b="1" kern="0" dirty="0" smtClean="0">
                <a:solidFill>
                  <a:sysClr val="window" lastClr="FFFFFF"/>
                </a:solidFill>
                <a:latin typeface="Candara"/>
              </a:rPr>
              <a:t>– 1500-3000 </a:t>
            </a:r>
            <a:r>
              <a:rPr lang="ru-RU" b="1" kern="0" dirty="0" err="1" smtClean="0">
                <a:solidFill>
                  <a:sysClr val="window" lastClr="FFFFFF"/>
                </a:solidFill>
                <a:latin typeface="Candara"/>
              </a:rPr>
              <a:t>грн</a:t>
            </a:r>
            <a:r>
              <a:rPr lang="ru-RU" b="1" kern="0" dirty="0" smtClean="0">
                <a:solidFill>
                  <a:sysClr val="window" lastClr="FFFFFF"/>
                </a:solidFill>
                <a:latin typeface="Candara"/>
              </a:rPr>
              <a:t> в месяц</a:t>
            </a:r>
            <a:endParaRPr lang="uk-UA" b="1" kern="0" dirty="0" smtClean="0">
              <a:solidFill>
                <a:sysClr val="window" lastClr="FFFFFF"/>
              </a:solidFill>
              <a:latin typeface="Candara"/>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2592512315"/>
              </p:ext>
            </p:extLst>
          </p:nvPr>
        </p:nvGraphicFramePr>
        <p:xfrm>
          <a:off x="467544" y="980728"/>
          <a:ext cx="8352928"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09444493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116632"/>
            <a:ext cx="8496944" cy="417512"/>
          </a:xfrm>
        </p:spPr>
        <p:txBody>
          <a:bodyPr/>
          <a:lstStyle/>
          <a:p>
            <a:r>
              <a:rPr lang="en-US" noProof="0" dirty="0" err="1" smtClean="0"/>
              <a:t>gemiusAudience</a:t>
            </a:r>
            <a:r>
              <a:rPr lang="ru-RU" noProof="0" dirty="0" smtClean="0"/>
              <a:t>, </a:t>
            </a:r>
            <a:r>
              <a:rPr lang="ru-RU" dirty="0"/>
              <a:t>март 2012, </a:t>
            </a:r>
            <a:r>
              <a:rPr lang="ru-RU" dirty="0">
                <a:solidFill>
                  <a:srgbClr val="FF0000"/>
                </a:solidFill>
              </a:rPr>
              <a:t>Состав аудитории </a:t>
            </a:r>
            <a:r>
              <a:rPr lang="ru-RU" dirty="0" smtClean="0">
                <a:solidFill>
                  <a:srgbClr val="FF0000"/>
                </a:solidFill>
              </a:rPr>
              <a:t>– </a:t>
            </a:r>
            <a:br>
              <a:rPr lang="ru-RU" dirty="0" smtClean="0">
                <a:solidFill>
                  <a:srgbClr val="FF0000"/>
                </a:solidFill>
              </a:rPr>
            </a:br>
            <a:r>
              <a:rPr lang="ru-RU" dirty="0" smtClean="0">
                <a:solidFill>
                  <a:srgbClr val="FF0000"/>
                </a:solidFill>
              </a:rPr>
              <a:t>СЕМЕЙНЫЙ МЕСЯЧНЫЙ ДОХОД</a:t>
            </a:r>
            <a:endParaRPr lang="en-GB" noProof="0" dirty="0"/>
          </a:p>
        </p:txBody>
      </p:sp>
      <p:sp>
        <p:nvSpPr>
          <p:cNvPr id="5" name="Скругленный прямоугольник 12"/>
          <p:cNvSpPr/>
          <p:nvPr/>
        </p:nvSpPr>
        <p:spPr>
          <a:xfrm>
            <a:off x="251520" y="5013176"/>
            <a:ext cx="8892480" cy="1008112"/>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smtClean="0">
                <a:ln>
                  <a:noFill/>
                </a:ln>
                <a:solidFill>
                  <a:sysClr val="window" lastClr="FFFFFF"/>
                </a:solidFill>
                <a:effectLst/>
                <a:uLnTx/>
                <a:uFillTx/>
                <a:latin typeface="Candara"/>
              </a:rPr>
              <a:t>По </a:t>
            </a:r>
            <a:r>
              <a:rPr kumimoji="0" lang="uk-UA" b="1" i="0" u="none" strike="noStrike" kern="0" cap="none" spc="0" normalizeH="0" baseline="0" noProof="0" dirty="0" err="1" smtClean="0">
                <a:ln>
                  <a:noFill/>
                </a:ln>
                <a:solidFill>
                  <a:sysClr val="window" lastClr="FFFFFF"/>
                </a:solidFill>
                <a:effectLst/>
                <a:uLnTx/>
                <a:uFillTx/>
                <a:latin typeface="Candara"/>
              </a:rPr>
              <a:t>данн</a:t>
            </a:r>
            <a:r>
              <a:rPr kumimoji="0" lang="ru-RU" b="1" i="0" u="none" strike="noStrike" kern="0" cap="none" spc="0" normalizeH="0" baseline="0" noProof="0" dirty="0" err="1" smtClean="0">
                <a:ln>
                  <a:noFill/>
                </a:ln>
                <a:solidFill>
                  <a:sysClr val="window" lastClr="FFFFFF"/>
                </a:solidFill>
                <a:effectLst/>
                <a:uLnTx/>
                <a:uFillTx/>
                <a:latin typeface="Candara"/>
              </a:rPr>
              <a:t>ым</a:t>
            </a:r>
            <a:r>
              <a:rPr lang="ru-RU" b="1" kern="0" dirty="0">
                <a:solidFill>
                  <a:sysClr val="window" lastClr="FFFFFF"/>
                </a:solidFill>
                <a:latin typeface="Candara"/>
              </a:rPr>
              <a:t> </a:t>
            </a:r>
            <a:r>
              <a:rPr kumimoji="0" lang="ru-RU" b="1" i="0" u="none" strike="noStrike" kern="0" cap="none" spc="0" normalizeH="0" noProof="0" dirty="0" smtClean="0">
                <a:ln>
                  <a:noFill/>
                </a:ln>
                <a:solidFill>
                  <a:sysClr val="window" lastClr="FFFFFF"/>
                </a:solidFill>
                <a:effectLst/>
                <a:uLnTx/>
                <a:uFillTx/>
                <a:latin typeface="Candara"/>
              </a:rPr>
              <a:t>исследования</a:t>
            </a:r>
            <a:r>
              <a:rPr kumimoji="0" lang="en-US" b="1" i="0" u="none" strike="noStrike" kern="0" cap="none" spc="0" normalizeH="0" noProof="0" dirty="0" smtClean="0">
                <a:ln>
                  <a:noFill/>
                </a:ln>
                <a:solidFill>
                  <a:sysClr val="window" lastClr="FFFFFF"/>
                </a:solidFill>
                <a:effectLst/>
                <a:uLnTx/>
                <a:uFillTx/>
                <a:latin typeface="Candara"/>
              </a:rPr>
              <a:t> </a:t>
            </a:r>
            <a:r>
              <a:rPr kumimoji="0" lang="en-US" b="1" i="0" u="none" strike="noStrike" kern="0" cap="none" spc="0" normalizeH="0" noProof="0" dirty="0" err="1" smtClean="0">
                <a:ln>
                  <a:noFill/>
                </a:ln>
                <a:solidFill>
                  <a:sysClr val="window" lastClr="FFFFFF"/>
                </a:solidFill>
                <a:effectLst/>
                <a:uLnTx/>
                <a:uFillTx/>
                <a:latin typeface="Candara"/>
              </a:rPr>
              <a:t>gemiusAudience</a:t>
            </a:r>
            <a:r>
              <a:rPr kumimoji="0" lang="en-US" b="1" i="0" u="none" strike="noStrike" kern="0" cap="none" spc="0" normalizeH="0" noProof="0" dirty="0" smtClean="0">
                <a:ln>
                  <a:noFill/>
                </a:ln>
                <a:solidFill>
                  <a:sysClr val="window" lastClr="FFFFFF"/>
                </a:solidFill>
                <a:effectLst/>
                <a:uLnTx/>
                <a:uFillTx/>
                <a:latin typeface="Candara"/>
              </a:rPr>
              <a:t> </a:t>
            </a:r>
            <a:endParaRPr kumimoji="0" lang="ru-RU" b="1" i="0" u="none" strike="noStrike" kern="0" cap="none" spc="0" normalizeH="0" noProof="0" dirty="0" smtClean="0">
              <a:ln>
                <a:noFill/>
              </a:ln>
              <a:solidFill>
                <a:sysClr val="window" lastClr="FFFFFF"/>
              </a:solidFill>
              <a:effectLst/>
              <a:uLnTx/>
              <a:uFillTx/>
              <a:latin typeface="Candar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noProof="0" dirty="0" smtClean="0">
                <a:ln>
                  <a:noFill/>
                </a:ln>
                <a:solidFill>
                  <a:sysClr val="window" lastClr="FFFFFF"/>
                </a:solidFill>
                <a:effectLst/>
                <a:uLnTx/>
                <a:uFillTx/>
                <a:latin typeface="Candara"/>
              </a:rPr>
              <a:t>за март 2012 года основной семейный доход посетителей сайта </a:t>
            </a:r>
            <a:r>
              <a:rPr lang="ru-RU" b="1" kern="0" dirty="0" smtClean="0">
                <a:solidFill>
                  <a:sysClr val="window" lastClr="FFFFFF"/>
                </a:solidFill>
                <a:latin typeface="Candara"/>
              </a:rPr>
              <a:t>– 2500-4000 </a:t>
            </a:r>
            <a:r>
              <a:rPr lang="ru-RU" b="1" kern="0" dirty="0" err="1" smtClean="0">
                <a:solidFill>
                  <a:sysClr val="window" lastClr="FFFFFF"/>
                </a:solidFill>
                <a:latin typeface="Candara"/>
              </a:rPr>
              <a:t>грн</a:t>
            </a:r>
            <a:r>
              <a:rPr lang="ru-RU" b="1" kern="0" dirty="0" smtClean="0">
                <a:solidFill>
                  <a:sysClr val="window" lastClr="FFFFFF"/>
                </a:solidFill>
                <a:latin typeface="Candara"/>
              </a:rPr>
              <a:t> в месяц. </a:t>
            </a:r>
            <a:endParaRPr lang="uk-UA" b="1" kern="0" dirty="0" smtClean="0">
              <a:solidFill>
                <a:sysClr val="window" lastClr="FFFFFF"/>
              </a:solidFill>
              <a:latin typeface="Candara"/>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3082531657"/>
              </p:ext>
            </p:extLst>
          </p:nvPr>
        </p:nvGraphicFramePr>
        <p:xfrm>
          <a:off x="251520" y="908720"/>
          <a:ext cx="8424936"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2149245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188640"/>
            <a:ext cx="7257444" cy="417512"/>
          </a:xfrm>
        </p:spPr>
        <p:txBody>
          <a:bodyPr/>
          <a:lstStyle/>
          <a:p>
            <a:r>
              <a:rPr lang="en-US" noProof="0" dirty="0" err="1" smtClean="0"/>
              <a:t>gemiusAudience</a:t>
            </a:r>
            <a:r>
              <a:rPr lang="ru-RU" noProof="0" dirty="0" smtClean="0"/>
              <a:t>, </a:t>
            </a:r>
            <a:r>
              <a:rPr lang="ru-RU" dirty="0"/>
              <a:t>март 2012, </a:t>
            </a:r>
            <a:r>
              <a:rPr lang="ru-RU" dirty="0">
                <a:solidFill>
                  <a:srgbClr val="FF0000"/>
                </a:solidFill>
              </a:rPr>
              <a:t>Состав аудитории – </a:t>
            </a:r>
            <a:br>
              <a:rPr lang="ru-RU" dirty="0">
                <a:solidFill>
                  <a:srgbClr val="FF0000"/>
                </a:solidFill>
              </a:rPr>
            </a:br>
            <a:r>
              <a:rPr lang="ru-RU" dirty="0" smtClean="0">
                <a:solidFill>
                  <a:srgbClr val="FF0000"/>
                </a:solidFill>
              </a:rPr>
              <a:t>ТИП МЕСТА ЖИТЕЛЬСТВА</a:t>
            </a:r>
            <a:endParaRPr lang="en-GB" noProof="0" dirty="0"/>
          </a:p>
        </p:txBody>
      </p:sp>
      <p:sp>
        <p:nvSpPr>
          <p:cNvPr id="5" name="Скругленный прямоугольник 12"/>
          <p:cNvSpPr/>
          <p:nvPr/>
        </p:nvSpPr>
        <p:spPr>
          <a:xfrm>
            <a:off x="251520" y="5157192"/>
            <a:ext cx="8280920" cy="936104"/>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smtClean="0">
                <a:ln>
                  <a:noFill/>
                </a:ln>
                <a:solidFill>
                  <a:sysClr val="window" lastClr="FFFFFF"/>
                </a:solidFill>
                <a:effectLst/>
                <a:uLnTx/>
                <a:uFillTx/>
                <a:latin typeface="Candara"/>
              </a:rPr>
              <a:t>По </a:t>
            </a:r>
            <a:r>
              <a:rPr kumimoji="0" lang="uk-UA" b="1" i="0" u="none" strike="noStrike" kern="0" cap="none" spc="0" normalizeH="0" baseline="0" noProof="0" dirty="0" err="1" smtClean="0">
                <a:ln>
                  <a:noFill/>
                </a:ln>
                <a:solidFill>
                  <a:sysClr val="window" lastClr="FFFFFF"/>
                </a:solidFill>
                <a:effectLst/>
                <a:uLnTx/>
                <a:uFillTx/>
                <a:latin typeface="Candara"/>
              </a:rPr>
              <a:t>данн</a:t>
            </a:r>
            <a:r>
              <a:rPr kumimoji="0" lang="ru-RU" b="1" i="0" u="none" strike="noStrike" kern="0" cap="none" spc="0" normalizeH="0" baseline="0" noProof="0" dirty="0" err="1" smtClean="0">
                <a:ln>
                  <a:noFill/>
                </a:ln>
                <a:solidFill>
                  <a:sysClr val="window" lastClr="FFFFFF"/>
                </a:solidFill>
                <a:effectLst/>
                <a:uLnTx/>
                <a:uFillTx/>
                <a:latin typeface="Candara"/>
              </a:rPr>
              <a:t>ым</a:t>
            </a:r>
            <a:r>
              <a:rPr lang="ru-RU" b="1" kern="0" dirty="0">
                <a:solidFill>
                  <a:sysClr val="window" lastClr="FFFFFF"/>
                </a:solidFill>
                <a:latin typeface="Candara"/>
              </a:rPr>
              <a:t> </a:t>
            </a:r>
            <a:r>
              <a:rPr kumimoji="0" lang="ru-RU" b="1" i="0" u="none" strike="noStrike" kern="0" cap="none" spc="0" normalizeH="0" noProof="0" dirty="0" smtClean="0">
                <a:ln>
                  <a:noFill/>
                </a:ln>
                <a:solidFill>
                  <a:sysClr val="window" lastClr="FFFFFF"/>
                </a:solidFill>
                <a:effectLst/>
                <a:uLnTx/>
                <a:uFillTx/>
                <a:latin typeface="Candara"/>
              </a:rPr>
              <a:t>исследования</a:t>
            </a:r>
            <a:r>
              <a:rPr kumimoji="0" lang="en-US" b="1" i="0" u="none" strike="noStrike" kern="0" cap="none" spc="0" normalizeH="0" noProof="0" dirty="0" smtClean="0">
                <a:ln>
                  <a:noFill/>
                </a:ln>
                <a:solidFill>
                  <a:sysClr val="window" lastClr="FFFFFF"/>
                </a:solidFill>
                <a:effectLst/>
                <a:uLnTx/>
                <a:uFillTx/>
                <a:latin typeface="Candara"/>
              </a:rPr>
              <a:t> </a:t>
            </a:r>
            <a:r>
              <a:rPr kumimoji="0" lang="en-US" b="1" i="0" u="none" strike="noStrike" kern="0" cap="none" spc="0" normalizeH="0" noProof="0" dirty="0" err="1" smtClean="0">
                <a:ln>
                  <a:noFill/>
                </a:ln>
                <a:solidFill>
                  <a:sysClr val="window" lastClr="FFFFFF"/>
                </a:solidFill>
                <a:effectLst/>
                <a:uLnTx/>
                <a:uFillTx/>
                <a:latin typeface="Candara"/>
              </a:rPr>
              <a:t>gemiusAudience</a:t>
            </a:r>
            <a:r>
              <a:rPr kumimoji="0" lang="en-US" b="1" i="0" u="none" strike="noStrike" kern="0" cap="none" spc="0" normalizeH="0" noProof="0" dirty="0" smtClean="0">
                <a:ln>
                  <a:noFill/>
                </a:ln>
                <a:solidFill>
                  <a:sysClr val="window" lastClr="FFFFFF"/>
                </a:solidFill>
                <a:effectLst/>
                <a:uLnTx/>
                <a:uFillTx/>
                <a:latin typeface="Candara"/>
              </a:rPr>
              <a:t> </a:t>
            </a:r>
            <a:endParaRPr kumimoji="0" lang="ru-RU" b="1" i="0" u="none" strike="noStrike" kern="0" cap="none" spc="0" normalizeH="0" noProof="0" dirty="0" smtClean="0">
              <a:ln>
                <a:noFill/>
              </a:ln>
              <a:solidFill>
                <a:sysClr val="window" lastClr="FFFFFF"/>
              </a:solidFill>
              <a:effectLst/>
              <a:uLnTx/>
              <a:uFillTx/>
              <a:latin typeface="Candar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noProof="0" dirty="0" smtClean="0">
                <a:ln>
                  <a:noFill/>
                </a:ln>
                <a:solidFill>
                  <a:sysClr val="window" lastClr="FFFFFF"/>
                </a:solidFill>
                <a:effectLst/>
                <a:uLnTx/>
                <a:uFillTx/>
                <a:latin typeface="Candara"/>
              </a:rPr>
              <a:t>за март 2012 года 2/3 аудитории сайта </a:t>
            </a:r>
            <a:r>
              <a:rPr lang="ru-RU" b="1" kern="0" dirty="0" smtClean="0">
                <a:solidFill>
                  <a:sysClr val="window" lastClr="FFFFFF"/>
                </a:solidFill>
                <a:latin typeface="Candara"/>
              </a:rPr>
              <a:t>проживает в городах с населением более 500 тыс. жителей.</a:t>
            </a:r>
            <a:endParaRPr lang="uk-UA" b="1" kern="0" dirty="0" smtClean="0">
              <a:solidFill>
                <a:sysClr val="window" lastClr="FFFFFF"/>
              </a:solidFill>
              <a:latin typeface="Candara"/>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1595062852"/>
              </p:ext>
            </p:extLst>
          </p:nvPr>
        </p:nvGraphicFramePr>
        <p:xfrm>
          <a:off x="395536" y="1052736"/>
          <a:ext cx="8424936"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0402679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188640"/>
            <a:ext cx="7257444" cy="417512"/>
          </a:xfrm>
        </p:spPr>
        <p:txBody>
          <a:bodyPr/>
          <a:lstStyle/>
          <a:p>
            <a:r>
              <a:rPr lang="en-US" noProof="0" dirty="0" err="1" smtClean="0"/>
              <a:t>gemiusAudience</a:t>
            </a:r>
            <a:r>
              <a:rPr lang="ru-RU" noProof="0" dirty="0" smtClean="0"/>
              <a:t>, </a:t>
            </a:r>
            <a:r>
              <a:rPr lang="ru-RU" dirty="0"/>
              <a:t>март 2012, </a:t>
            </a:r>
            <a:r>
              <a:rPr lang="ru-RU" dirty="0">
                <a:solidFill>
                  <a:srgbClr val="FF0000"/>
                </a:solidFill>
              </a:rPr>
              <a:t>Состав аудитории – </a:t>
            </a:r>
            <a:br>
              <a:rPr lang="ru-RU" dirty="0">
                <a:solidFill>
                  <a:srgbClr val="FF0000"/>
                </a:solidFill>
              </a:rPr>
            </a:br>
            <a:r>
              <a:rPr lang="ru-RU" dirty="0" smtClean="0">
                <a:solidFill>
                  <a:srgbClr val="FF0000"/>
                </a:solidFill>
              </a:rPr>
              <a:t>ТОП-РЕГИОНЫ</a:t>
            </a:r>
            <a:endParaRPr lang="en-GB" noProof="0" dirty="0"/>
          </a:p>
        </p:txBody>
      </p:sp>
      <p:graphicFrame>
        <p:nvGraphicFramePr>
          <p:cNvPr id="4" name="Диаграмма 3"/>
          <p:cNvGraphicFramePr>
            <a:graphicFrameLocks/>
          </p:cNvGraphicFramePr>
          <p:nvPr>
            <p:extLst>
              <p:ext uri="{D42A27DB-BD31-4B8C-83A1-F6EECF244321}">
                <p14:modId xmlns:p14="http://schemas.microsoft.com/office/powerpoint/2010/main" xmlns="" val="2261453402"/>
              </p:ext>
            </p:extLst>
          </p:nvPr>
        </p:nvGraphicFramePr>
        <p:xfrm>
          <a:off x="323528" y="1124744"/>
          <a:ext cx="8496944"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8751704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39552" y="548680"/>
            <a:ext cx="7257444" cy="4968552"/>
          </a:xfrm>
        </p:spPr>
        <p:txBody>
          <a:bodyPr/>
          <a:lstStyle/>
          <a:p>
            <a:r>
              <a:rPr lang="ru-RU" sz="1600" dirty="0"/>
              <a:t>О компании </a:t>
            </a:r>
            <a:r>
              <a:rPr lang="ru-RU" sz="1600" dirty="0" err="1"/>
              <a:t>Gemius</a:t>
            </a:r>
            <a:r>
              <a:rPr lang="ru-RU" sz="1600" dirty="0"/>
              <a:t> </a:t>
            </a:r>
            <a:r>
              <a:rPr lang="ru-RU" sz="1600" dirty="0" smtClean="0"/>
              <a:t/>
            </a:r>
            <a:br>
              <a:rPr lang="ru-RU" sz="1600" dirty="0" smtClean="0"/>
            </a:br>
            <a:r>
              <a:rPr lang="ru-RU" sz="1600" dirty="0"/>
              <a:t/>
            </a:r>
            <a:br>
              <a:rPr lang="ru-RU" sz="1600" dirty="0"/>
            </a:br>
            <a:r>
              <a:rPr lang="ru-RU" sz="1700" b="0" dirty="0" err="1">
                <a:solidFill>
                  <a:schemeClr val="tx1">
                    <a:lumMod val="95000"/>
                    <a:lumOff val="5000"/>
                  </a:schemeClr>
                </a:solidFill>
              </a:rPr>
              <a:t>Gemius</a:t>
            </a:r>
            <a:r>
              <a:rPr lang="ru-RU" sz="1700" b="0" dirty="0">
                <a:solidFill>
                  <a:schemeClr val="tx1">
                    <a:lumMod val="95000"/>
                    <a:lumOff val="5000"/>
                  </a:schemeClr>
                </a:solidFill>
              </a:rPr>
              <a:t> – международное исследовательское агентство, европейский лидер  в сфере измерения интернета и исследований в интернете. </a:t>
            </a:r>
            <a:r>
              <a:rPr lang="ru-RU" sz="1700" b="0" dirty="0" smtClean="0">
                <a:solidFill>
                  <a:schemeClr val="tx1">
                    <a:lumMod val="95000"/>
                    <a:lumOff val="5000"/>
                  </a:schemeClr>
                </a:solidFill>
              </a:rPr>
              <a:t/>
            </a:r>
            <a:br>
              <a:rPr lang="ru-RU" sz="1700" b="0" dirty="0" smtClean="0">
                <a:solidFill>
                  <a:schemeClr val="tx1">
                    <a:lumMod val="95000"/>
                    <a:lumOff val="5000"/>
                  </a:schemeClr>
                </a:solidFill>
              </a:rPr>
            </a:br>
            <a:r>
              <a:rPr lang="ru-RU" sz="1700" b="0" dirty="0" err="1" smtClean="0">
                <a:solidFill>
                  <a:schemeClr val="tx1">
                    <a:lumMod val="95000"/>
                    <a:lumOff val="5000"/>
                  </a:schemeClr>
                </a:solidFill>
              </a:rPr>
              <a:t>Gemius</a:t>
            </a:r>
            <a:r>
              <a:rPr lang="ru-RU" sz="1700" b="0" dirty="0" smtClean="0">
                <a:solidFill>
                  <a:schemeClr val="tx1">
                    <a:lumMod val="95000"/>
                    <a:lumOff val="5000"/>
                  </a:schemeClr>
                </a:solidFill>
              </a:rPr>
              <a:t> </a:t>
            </a:r>
            <a:r>
              <a:rPr lang="ru-RU" sz="1700" b="0" dirty="0">
                <a:solidFill>
                  <a:schemeClr val="tx1">
                    <a:lumMod val="95000"/>
                    <a:lumOff val="5000"/>
                  </a:schemeClr>
                </a:solidFill>
              </a:rPr>
              <a:t>был основан в Польше в 1999 году и активно действует более чем в 30 странах Европы и Ближнего Востока. </a:t>
            </a:r>
            <a:br>
              <a:rPr lang="ru-RU" sz="1700" b="0" dirty="0">
                <a:solidFill>
                  <a:schemeClr val="tx1">
                    <a:lumMod val="95000"/>
                    <a:lumOff val="5000"/>
                  </a:schemeClr>
                </a:solidFill>
              </a:rPr>
            </a:br>
            <a:r>
              <a:rPr lang="ru-RU" sz="1700" b="0" dirty="0">
                <a:solidFill>
                  <a:schemeClr val="tx1">
                    <a:lumMod val="95000"/>
                    <a:lumOff val="5000"/>
                  </a:schemeClr>
                </a:solidFill>
              </a:rPr>
              <a:t>Компания предлагает профессиональные исследовательские решения, аналитические и консультативные услуги, от исследований </a:t>
            </a:r>
            <a:r>
              <a:rPr lang="ru-RU" sz="1700" b="0" dirty="0" err="1">
                <a:solidFill>
                  <a:schemeClr val="tx1">
                    <a:lumMod val="95000"/>
                    <a:lumOff val="5000"/>
                  </a:schemeClr>
                </a:solidFill>
              </a:rPr>
              <a:t>site-centric</a:t>
            </a:r>
            <a:r>
              <a:rPr lang="ru-RU" sz="1700" b="0" dirty="0">
                <a:solidFill>
                  <a:schemeClr val="tx1">
                    <a:lumMod val="95000"/>
                    <a:lumOff val="5000"/>
                  </a:schemeClr>
                </a:solidFill>
              </a:rPr>
              <a:t> и </a:t>
            </a:r>
            <a:r>
              <a:rPr lang="ru-RU" sz="1700" b="0" dirty="0" err="1">
                <a:solidFill>
                  <a:schemeClr val="tx1">
                    <a:lumMod val="95000"/>
                    <a:lumOff val="5000"/>
                  </a:schemeClr>
                </a:solidFill>
              </a:rPr>
              <a:t>user-centric</a:t>
            </a:r>
            <a:r>
              <a:rPr lang="ru-RU" sz="1700" b="0" dirty="0">
                <a:solidFill>
                  <a:schemeClr val="tx1">
                    <a:lumMod val="95000"/>
                    <a:lumOff val="5000"/>
                  </a:schemeClr>
                </a:solidFill>
              </a:rPr>
              <a:t> до передовых технологических инструментов изучения поведения интернет-пользователя на выбранных веб-сайтах (</a:t>
            </a:r>
            <a:r>
              <a:rPr lang="ru-RU" sz="1700" b="0" dirty="0" err="1">
                <a:solidFill>
                  <a:schemeClr val="tx1">
                    <a:lumMod val="95000"/>
                    <a:lumOff val="5000"/>
                  </a:schemeClr>
                </a:solidFill>
              </a:rPr>
              <a:t>gemiusTraffic</a:t>
            </a:r>
            <a:r>
              <a:rPr lang="ru-RU" sz="1700" b="0" dirty="0">
                <a:solidFill>
                  <a:schemeClr val="tx1">
                    <a:lumMod val="95000"/>
                    <a:lumOff val="5000"/>
                  </a:schemeClr>
                </a:solidFill>
              </a:rPr>
              <a:t>), </a:t>
            </a:r>
            <a:r>
              <a:rPr lang="ru-RU" sz="1700" b="0" dirty="0" smtClean="0">
                <a:solidFill>
                  <a:schemeClr val="tx1">
                    <a:lumMod val="95000"/>
                    <a:lumOff val="5000"/>
                  </a:schemeClr>
                </a:solidFill>
              </a:rPr>
              <a:t>социально-демографического профиля </a:t>
            </a:r>
            <a:r>
              <a:rPr lang="ru-RU" sz="1700" b="0" dirty="0">
                <a:solidFill>
                  <a:schemeClr val="tx1">
                    <a:lumMod val="95000"/>
                    <a:lumOff val="5000"/>
                  </a:schemeClr>
                </a:solidFill>
              </a:rPr>
              <a:t>аудитории сайтов  (</a:t>
            </a:r>
            <a:r>
              <a:rPr lang="ru-RU" sz="1700" b="0" dirty="0" err="1">
                <a:solidFill>
                  <a:schemeClr val="tx1">
                    <a:lumMod val="95000"/>
                    <a:lumOff val="5000"/>
                  </a:schemeClr>
                </a:solidFill>
              </a:rPr>
              <a:t>gemiusProfile</a:t>
            </a:r>
            <a:r>
              <a:rPr lang="ru-RU" sz="1700" b="0" dirty="0">
                <a:solidFill>
                  <a:schemeClr val="tx1">
                    <a:lumMod val="95000"/>
                    <a:lumOff val="5000"/>
                  </a:schemeClr>
                </a:solidFill>
              </a:rPr>
              <a:t>), качества использования WWW страницы (</a:t>
            </a:r>
            <a:r>
              <a:rPr lang="ru-RU" sz="1700" b="0" dirty="0" err="1">
                <a:solidFill>
                  <a:schemeClr val="tx1">
                    <a:lumMod val="95000"/>
                    <a:lumOff val="5000"/>
                  </a:schemeClr>
                </a:solidFill>
              </a:rPr>
              <a:t>gemiusUsability</a:t>
            </a:r>
            <a:r>
              <a:rPr lang="ru-RU" sz="1700" b="0" dirty="0">
                <a:solidFill>
                  <a:schemeClr val="tx1">
                    <a:lumMod val="95000"/>
                    <a:lumOff val="5000"/>
                  </a:schemeClr>
                </a:solidFill>
              </a:rPr>
              <a:t>) и эффективности рекламных кампаний в интернете (</a:t>
            </a:r>
            <a:r>
              <a:rPr lang="ru-RU" sz="1700" b="0" dirty="0" err="1">
                <a:solidFill>
                  <a:schemeClr val="tx1">
                    <a:lumMod val="95000"/>
                    <a:lumOff val="5000"/>
                  </a:schemeClr>
                </a:solidFill>
              </a:rPr>
              <a:t>gemiusEffect</a:t>
            </a:r>
            <a:r>
              <a:rPr lang="ru-RU" sz="1700" b="0" dirty="0">
                <a:solidFill>
                  <a:schemeClr val="tx1">
                    <a:lumMod val="95000"/>
                    <a:lumOff val="5000"/>
                  </a:schemeClr>
                </a:solidFill>
              </a:rPr>
              <a:t>). </a:t>
            </a:r>
            <a:r>
              <a:rPr lang="ru-RU" sz="1700" b="0" dirty="0" err="1">
                <a:solidFill>
                  <a:schemeClr val="tx1">
                    <a:lumMod val="95000"/>
                    <a:lumOff val="5000"/>
                  </a:schemeClr>
                </a:solidFill>
              </a:rPr>
              <a:t>Gemius</a:t>
            </a:r>
            <a:r>
              <a:rPr lang="ru-RU" sz="1700" b="0" dirty="0">
                <a:solidFill>
                  <a:schemeClr val="tx1">
                    <a:lumMod val="95000"/>
                    <a:lumOff val="5000"/>
                  </a:schemeClr>
                </a:solidFill>
              </a:rPr>
              <a:t> также проводит специализированные исследования по заказу клиента (</a:t>
            </a:r>
            <a:r>
              <a:rPr lang="ru-RU" sz="1700" b="0" dirty="0" err="1">
                <a:solidFill>
                  <a:schemeClr val="tx1">
                    <a:lumMod val="95000"/>
                    <a:lumOff val="5000"/>
                  </a:schemeClr>
                </a:solidFill>
              </a:rPr>
              <a:t>gemiusAdHoc</a:t>
            </a:r>
            <a:r>
              <a:rPr lang="ru-RU" sz="1700" b="0" dirty="0">
                <a:solidFill>
                  <a:schemeClr val="tx1">
                    <a:lumMod val="95000"/>
                    <a:lumOff val="5000"/>
                  </a:schemeClr>
                </a:solidFill>
              </a:rPr>
              <a:t>). Кроме вышеупомянутых услуг, </a:t>
            </a:r>
            <a:r>
              <a:rPr lang="ru-RU" sz="1700" b="0" dirty="0" err="1">
                <a:solidFill>
                  <a:schemeClr val="tx1">
                    <a:lumMod val="95000"/>
                    <a:lumOff val="5000"/>
                  </a:schemeClr>
                </a:solidFill>
              </a:rPr>
              <a:t>Gemius</a:t>
            </a:r>
            <a:r>
              <a:rPr lang="ru-RU" sz="1700" b="0" dirty="0">
                <a:solidFill>
                  <a:schemeClr val="tx1">
                    <a:lumMod val="95000"/>
                    <a:lumOff val="5000"/>
                  </a:schemeClr>
                </a:solidFill>
              </a:rPr>
              <a:t> предлагает исследование поведения пользователей, которые просматривают онлайн мультимедиа контент (</a:t>
            </a:r>
            <a:r>
              <a:rPr lang="ru-RU" sz="1700" b="0" dirty="0" err="1">
                <a:solidFill>
                  <a:schemeClr val="tx1">
                    <a:lumMod val="95000"/>
                    <a:lumOff val="5000"/>
                  </a:schemeClr>
                </a:solidFill>
              </a:rPr>
              <a:t>gemiusStream</a:t>
            </a:r>
            <a:r>
              <a:rPr lang="ru-RU" sz="1700" b="0" dirty="0">
                <a:solidFill>
                  <a:schemeClr val="tx1">
                    <a:lumMod val="95000"/>
                    <a:lumOff val="5000"/>
                  </a:schemeClr>
                </a:solidFill>
              </a:rPr>
              <a:t>) и исследовательский инструмент для непосредственного измерения и представления всех кликов, сделанных интернет пользователями на веб-странице (</a:t>
            </a:r>
            <a:r>
              <a:rPr lang="ru-RU" sz="1700" b="0" dirty="0" err="1">
                <a:solidFill>
                  <a:schemeClr val="tx1">
                    <a:lumMod val="95000"/>
                    <a:lumOff val="5000"/>
                  </a:schemeClr>
                </a:solidFill>
              </a:rPr>
              <a:t>gemiusHeatMap</a:t>
            </a:r>
            <a:r>
              <a:rPr lang="ru-RU" sz="1700" b="0" dirty="0">
                <a:solidFill>
                  <a:schemeClr val="tx1">
                    <a:lumMod val="95000"/>
                    <a:lumOff val="5000"/>
                  </a:schemeClr>
                </a:solidFill>
              </a:rPr>
              <a:t>). </a:t>
            </a:r>
            <a:endParaRPr lang="ru-RU" sz="1700" b="0" dirty="0">
              <a:solidFill>
                <a:schemeClr val="tx1">
                  <a:lumMod val="95000"/>
                  <a:lumOff val="5000"/>
                </a:schemeClr>
              </a:solidFill>
              <a:effectLst/>
            </a:endParaRPr>
          </a:p>
        </p:txBody>
      </p:sp>
    </p:spTree>
    <p:extLst>
      <p:ext uri="{BB962C8B-B14F-4D97-AF65-F5344CB8AC3E}">
        <p14:creationId xmlns:p14="http://schemas.microsoft.com/office/powerpoint/2010/main" xmlns="" val="18254772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67544" y="260648"/>
            <a:ext cx="7257444" cy="417512"/>
          </a:xfrm>
        </p:spPr>
        <p:txBody>
          <a:bodyPr/>
          <a:lstStyle/>
          <a:p>
            <a:r>
              <a:rPr lang="en-US" noProof="0" dirty="0" err="1" smtClean="0"/>
              <a:t>gemiusAudience</a:t>
            </a:r>
            <a:r>
              <a:rPr lang="ru-RU" noProof="0" dirty="0" smtClean="0"/>
              <a:t>, март </a:t>
            </a:r>
            <a:r>
              <a:rPr lang="en-US" noProof="0" dirty="0" smtClean="0"/>
              <a:t>2011/</a:t>
            </a:r>
            <a:r>
              <a:rPr lang="ru-RU" noProof="0" dirty="0" smtClean="0"/>
              <a:t>2012</a:t>
            </a:r>
            <a:endParaRPr lang="en-GB" noProof="0" dirty="0"/>
          </a:p>
        </p:txBody>
      </p:sp>
      <p:sp>
        <p:nvSpPr>
          <p:cNvPr id="5" name="Скругленный прямоугольник 12"/>
          <p:cNvSpPr/>
          <p:nvPr/>
        </p:nvSpPr>
        <p:spPr>
          <a:xfrm>
            <a:off x="611560" y="5085184"/>
            <a:ext cx="8136904" cy="987297"/>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smtClean="0">
                <a:ln>
                  <a:noFill/>
                </a:ln>
                <a:solidFill>
                  <a:sysClr val="window" lastClr="FFFFFF"/>
                </a:solidFill>
                <a:effectLst/>
                <a:uLnTx/>
                <a:uFillTx/>
                <a:latin typeface="Candara"/>
              </a:rPr>
              <a:t>По </a:t>
            </a:r>
            <a:r>
              <a:rPr kumimoji="0" lang="uk-UA" b="1" i="0" u="none" strike="noStrike" kern="0" cap="none" spc="0" normalizeH="0" baseline="0" noProof="0" dirty="0" err="1" smtClean="0">
                <a:ln>
                  <a:noFill/>
                </a:ln>
                <a:solidFill>
                  <a:sysClr val="window" lastClr="FFFFFF"/>
                </a:solidFill>
                <a:effectLst/>
                <a:uLnTx/>
                <a:uFillTx/>
                <a:latin typeface="Candara"/>
              </a:rPr>
              <a:t>данн</a:t>
            </a:r>
            <a:r>
              <a:rPr kumimoji="0" lang="ru-RU" b="1" i="0" u="none" strike="noStrike" kern="0" cap="none" spc="0" normalizeH="0" baseline="0" noProof="0" dirty="0" err="1" smtClean="0">
                <a:ln>
                  <a:noFill/>
                </a:ln>
                <a:solidFill>
                  <a:sysClr val="window" lastClr="FFFFFF"/>
                </a:solidFill>
                <a:effectLst/>
                <a:uLnTx/>
                <a:uFillTx/>
                <a:latin typeface="Candara"/>
              </a:rPr>
              <a:t>ым</a:t>
            </a:r>
            <a:r>
              <a:rPr lang="ru-RU" b="1" kern="0" dirty="0">
                <a:solidFill>
                  <a:sysClr val="window" lastClr="FFFFFF"/>
                </a:solidFill>
                <a:latin typeface="Candara"/>
              </a:rPr>
              <a:t> </a:t>
            </a:r>
            <a:r>
              <a:rPr kumimoji="0" lang="ru-RU" b="1" i="0" u="none" strike="noStrike" kern="0" cap="none" spc="0" normalizeH="0" noProof="0" dirty="0" smtClean="0">
                <a:ln>
                  <a:noFill/>
                </a:ln>
                <a:solidFill>
                  <a:sysClr val="window" lastClr="FFFFFF"/>
                </a:solidFill>
                <a:effectLst/>
                <a:uLnTx/>
                <a:uFillTx/>
                <a:latin typeface="Candara"/>
              </a:rPr>
              <a:t>исследования</a:t>
            </a:r>
            <a:r>
              <a:rPr kumimoji="0" lang="en-US" b="1" i="0" u="none" strike="noStrike" kern="0" cap="none" spc="0" normalizeH="0" noProof="0" dirty="0" smtClean="0">
                <a:ln>
                  <a:noFill/>
                </a:ln>
                <a:solidFill>
                  <a:sysClr val="window" lastClr="FFFFFF"/>
                </a:solidFill>
                <a:effectLst/>
                <a:uLnTx/>
                <a:uFillTx/>
                <a:latin typeface="Candara"/>
              </a:rPr>
              <a:t> </a:t>
            </a:r>
            <a:r>
              <a:rPr kumimoji="0" lang="en-US" b="1" i="0" u="none" strike="noStrike" kern="0" cap="none" spc="0" normalizeH="0" noProof="0" dirty="0" err="1" smtClean="0">
                <a:ln>
                  <a:noFill/>
                </a:ln>
                <a:solidFill>
                  <a:sysClr val="window" lastClr="FFFFFF"/>
                </a:solidFill>
                <a:effectLst/>
                <a:uLnTx/>
                <a:uFillTx/>
                <a:latin typeface="Candara"/>
              </a:rPr>
              <a:t>gemiusAudience</a:t>
            </a:r>
            <a:r>
              <a:rPr kumimoji="0" lang="en-US" b="1" i="0" u="none" strike="noStrike" kern="0" cap="none" spc="0" normalizeH="0" noProof="0" dirty="0" smtClean="0">
                <a:ln>
                  <a:noFill/>
                </a:ln>
                <a:solidFill>
                  <a:sysClr val="window" lastClr="FFFFFF"/>
                </a:solidFill>
                <a:effectLst/>
                <a:uLnTx/>
                <a:uFillTx/>
                <a:latin typeface="Candara"/>
              </a:rPr>
              <a:t> </a:t>
            </a:r>
            <a:endParaRPr kumimoji="0" lang="ru-RU" b="1" i="0" u="none" strike="noStrike" kern="0" cap="none" spc="0" normalizeH="0" noProof="0" dirty="0" smtClean="0">
              <a:ln>
                <a:noFill/>
              </a:ln>
              <a:solidFill>
                <a:sysClr val="window" lastClr="FFFFFF"/>
              </a:solidFill>
              <a:effectLst/>
              <a:uLnTx/>
              <a:uFillTx/>
              <a:latin typeface="Candar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noProof="0" dirty="0" smtClean="0">
                <a:ln>
                  <a:noFill/>
                </a:ln>
                <a:solidFill>
                  <a:sysClr val="window" lastClr="FFFFFF"/>
                </a:solidFill>
                <a:effectLst/>
                <a:uLnTx/>
                <a:uFillTx/>
                <a:latin typeface="Candara"/>
              </a:rPr>
              <a:t>за год на сайте </a:t>
            </a:r>
            <a:r>
              <a:rPr kumimoji="0" lang="en-US" b="1" i="0" u="none" strike="noStrike" kern="0" cap="none" spc="0" normalizeH="0" noProof="0" dirty="0" smtClean="0">
                <a:ln>
                  <a:noFill/>
                </a:ln>
                <a:solidFill>
                  <a:sysClr val="window" lastClr="FFFFFF"/>
                </a:solidFill>
                <a:effectLst/>
                <a:uLnTx/>
                <a:uFillTx/>
                <a:latin typeface="Candara"/>
              </a:rPr>
              <a:t> </a:t>
            </a:r>
            <a:r>
              <a:rPr kumimoji="0" lang="en-US" b="1" i="0" u="none" strike="noStrike" kern="0" cap="none" spc="0" normalizeH="0" noProof="0" dirty="0" smtClean="0">
                <a:ln>
                  <a:noFill/>
                </a:ln>
                <a:solidFill>
                  <a:sysClr val="window" lastClr="FFFFFF"/>
                </a:solidFill>
                <a:effectLst/>
                <a:uLnTx/>
                <a:uFillTx/>
                <a:latin typeface="Candara"/>
                <a:hlinkClick r:id="rId3"/>
              </a:rPr>
              <a:t>www.hh.ua</a:t>
            </a:r>
            <a:r>
              <a:rPr kumimoji="0" lang="en-US" b="1" i="0" u="none" strike="noStrike" kern="0" cap="none" spc="0" normalizeH="0" noProof="0" dirty="0" smtClean="0">
                <a:ln>
                  <a:noFill/>
                </a:ln>
                <a:solidFill>
                  <a:sysClr val="window" lastClr="FFFFFF"/>
                </a:solidFill>
                <a:effectLst/>
                <a:uLnTx/>
                <a:uFillTx/>
                <a:latin typeface="Candara"/>
              </a:rPr>
              <a:t>  </a:t>
            </a:r>
            <a:endParaRPr kumimoji="0" lang="ru-RU" b="1" i="0" u="none" strike="noStrike" kern="0" cap="none" spc="0" normalizeH="0" noProof="0" dirty="0" smtClean="0">
              <a:ln>
                <a:noFill/>
              </a:ln>
              <a:solidFill>
                <a:sysClr val="window" lastClr="FFFFFF"/>
              </a:solidFill>
              <a:effectLst/>
              <a:uLnTx/>
              <a:uFillTx/>
              <a:latin typeface="Candar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noProof="0" dirty="0" smtClean="0">
                <a:ln>
                  <a:noFill/>
                </a:ln>
                <a:solidFill>
                  <a:sysClr val="window" lastClr="FFFFFF"/>
                </a:solidFill>
                <a:effectLst/>
                <a:uLnTx/>
                <a:uFillTx/>
                <a:latin typeface="Candara"/>
              </a:rPr>
              <a:t>аудитория</a:t>
            </a:r>
            <a:r>
              <a:rPr lang="ru-RU" b="1" kern="0" dirty="0" smtClean="0">
                <a:solidFill>
                  <a:sysClr val="window" lastClr="FFFFFF"/>
                </a:solidFill>
                <a:latin typeface="Candara"/>
              </a:rPr>
              <a:t> </a:t>
            </a:r>
            <a:r>
              <a:rPr kumimoji="0" lang="en-US" b="1" i="0" u="none" strike="noStrike" kern="0" cap="none" spc="0" normalizeH="0" noProof="0" dirty="0" smtClean="0">
                <a:ln>
                  <a:noFill/>
                </a:ln>
                <a:solidFill>
                  <a:sysClr val="window" lastClr="FFFFFF"/>
                </a:solidFill>
                <a:effectLst/>
                <a:uLnTx/>
                <a:uFillTx/>
                <a:latin typeface="Candara"/>
              </a:rPr>
              <a:t>Real Users</a:t>
            </a:r>
            <a:r>
              <a:rPr kumimoji="0" lang="uk-UA" b="1" i="0" u="none" strike="noStrike" kern="0" cap="none" spc="0" normalizeH="0" noProof="0" dirty="0" smtClean="0">
                <a:ln>
                  <a:noFill/>
                </a:ln>
                <a:solidFill>
                  <a:sysClr val="window" lastClr="FFFFFF"/>
                </a:solidFill>
                <a:effectLst/>
                <a:uLnTx/>
                <a:uFillTx/>
                <a:latin typeface="Candara"/>
              </a:rPr>
              <a:t> </a:t>
            </a:r>
            <a:r>
              <a:rPr kumimoji="0" lang="ru-RU" b="1" i="0" u="none" strike="noStrike" kern="0" cap="none" spc="0" normalizeH="0" noProof="0" dirty="0" smtClean="0">
                <a:ln>
                  <a:noFill/>
                </a:ln>
                <a:solidFill>
                  <a:sysClr val="window" lastClr="FFFFFF"/>
                </a:solidFill>
                <a:effectLst/>
                <a:uLnTx/>
                <a:uFillTx/>
                <a:latin typeface="Candara"/>
              </a:rPr>
              <a:t>выросла более чем на 60%</a:t>
            </a:r>
            <a:endParaRPr kumimoji="0" lang="en-US" b="1" i="0" u="none" strike="noStrike" kern="0" cap="none" spc="0" normalizeH="0" baseline="0" noProof="0" dirty="0" smtClean="0">
              <a:ln>
                <a:noFill/>
              </a:ln>
              <a:solidFill>
                <a:sysClr val="window" lastClr="FFFFFF"/>
              </a:solidFill>
              <a:effectLst/>
              <a:uLnTx/>
              <a:uFillTx/>
              <a:latin typeface="Candara"/>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1236990078"/>
              </p:ext>
            </p:extLst>
          </p:nvPr>
        </p:nvGraphicFramePr>
        <p:xfrm>
          <a:off x="611560" y="836712"/>
          <a:ext cx="7704856" cy="4104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5679210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67544" y="260648"/>
            <a:ext cx="7257444" cy="417512"/>
          </a:xfrm>
        </p:spPr>
        <p:txBody>
          <a:bodyPr/>
          <a:lstStyle/>
          <a:p>
            <a:r>
              <a:rPr lang="en-US" noProof="0" dirty="0" err="1" smtClean="0"/>
              <a:t>gemiusAudience</a:t>
            </a:r>
            <a:r>
              <a:rPr lang="ru-RU" noProof="0" dirty="0" smtClean="0"/>
              <a:t>, март </a:t>
            </a:r>
            <a:r>
              <a:rPr lang="en-US" noProof="0" dirty="0" smtClean="0"/>
              <a:t>2011/</a:t>
            </a:r>
            <a:r>
              <a:rPr lang="ru-RU" noProof="0" dirty="0" smtClean="0"/>
              <a:t>2012</a:t>
            </a:r>
            <a:endParaRPr lang="en-GB" noProof="0" dirty="0"/>
          </a:p>
        </p:txBody>
      </p:sp>
      <p:sp>
        <p:nvSpPr>
          <p:cNvPr id="5" name="Скругленный прямоугольник 12"/>
          <p:cNvSpPr/>
          <p:nvPr/>
        </p:nvSpPr>
        <p:spPr>
          <a:xfrm>
            <a:off x="611560" y="5085184"/>
            <a:ext cx="8136904" cy="987297"/>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smtClean="0">
                <a:ln>
                  <a:noFill/>
                </a:ln>
                <a:solidFill>
                  <a:sysClr val="window" lastClr="FFFFFF"/>
                </a:solidFill>
                <a:effectLst/>
                <a:uLnTx/>
                <a:uFillTx/>
                <a:latin typeface="Candara"/>
              </a:rPr>
              <a:t>По </a:t>
            </a:r>
            <a:r>
              <a:rPr kumimoji="0" lang="uk-UA" b="1" i="0" u="none" strike="noStrike" kern="0" cap="none" spc="0" normalizeH="0" baseline="0" noProof="0" dirty="0" err="1" smtClean="0">
                <a:ln>
                  <a:noFill/>
                </a:ln>
                <a:solidFill>
                  <a:sysClr val="window" lastClr="FFFFFF"/>
                </a:solidFill>
                <a:effectLst/>
                <a:uLnTx/>
                <a:uFillTx/>
                <a:latin typeface="Candara"/>
              </a:rPr>
              <a:t>данн</a:t>
            </a:r>
            <a:r>
              <a:rPr kumimoji="0" lang="ru-RU" b="1" i="0" u="none" strike="noStrike" kern="0" cap="none" spc="0" normalizeH="0" baseline="0" noProof="0" dirty="0" err="1" smtClean="0">
                <a:ln>
                  <a:noFill/>
                </a:ln>
                <a:solidFill>
                  <a:sysClr val="window" lastClr="FFFFFF"/>
                </a:solidFill>
                <a:effectLst/>
                <a:uLnTx/>
                <a:uFillTx/>
                <a:latin typeface="Candara"/>
              </a:rPr>
              <a:t>ым</a:t>
            </a:r>
            <a:r>
              <a:rPr lang="ru-RU" b="1" kern="0" dirty="0">
                <a:solidFill>
                  <a:sysClr val="window" lastClr="FFFFFF"/>
                </a:solidFill>
                <a:latin typeface="Candara"/>
              </a:rPr>
              <a:t> </a:t>
            </a:r>
            <a:r>
              <a:rPr kumimoji="0" lang="ru-RU" b="1" i="0" u="none" strike="noStrike" kern="0" cap="none" spc="0" normalizeH="0" noProof="0" dirty="0" smtClean="0">
                <a:ln>
                  <a:noFill/>
                </a:ln>
                <a:solidFill>
                  <a:sysClr val="window" lastClr="FFFFFF"/>
                </a:solidFill>
                <a:effectLst/>
                <a:uLnTx/>
                <a:uFillTx/>
                <a:latin typeface="Candara"/>
              </a:rPr>
              <a:t>исследования</a:t>
            </a:r>
            <a:r>
              <a:rPr kumimoji="0" lang="en-US" b="1" i="0" u="none" strike="noStrike" kern="0" cap="none" spc="0" normalizeH="0" noProof="0" dirty="0" smtClean="0">
                <a:ln>
                  <a:noFill/>
                </a:ln>
                <a:solidFill>
                  <a:sysClr val="window" lastClr="FFFFFF"/>
                </a:solidFill>
                <a:effectLst/>
                <a:uLnTx/>
                <a:uFillTx/>
                <a:latin typeface="Candara"/>
              </a:rPr>
              <a:t> </a:t>
            </a:r>
            <a:r>
              <a:rPr kumimoji="0" lang="en-US" b="1" i="0" u="none" strike="noStrike" kern="0" cap="none" spc="0" normalizeH="0" noProof="0" dirty="0" err="1" smtClean="0">
                <a:ln>
                  <a:noFill/>
                </a:ln>
                <a:solidFill>
                  <a:sysClr val="window" lastClr="FFFFFF"/>
                </a:solidFill>
                <a:effectLst/>
                <a:uLnTx/>
                <a:uFillTx/>
                <a:latin typeface="Candara"/>
              </a:rPr>
              <a:t>gemiusAudience</a:t>
            </a:r>
            <a:r>
              <a:rPr kumimoji="0" lang="en-US" b="1" i="0" u="none" strike="noStrike" kern="0" cap="none" spc="0" normalizeH="0" noProof="0" dirty="0" smtClean="0">
                <a:ln>
                  <a:noFill/>
                </a:ln>
                <a:solidFill>
                  <a:sysClr val="window" lastClr="FFFFFF"/>
                </a:solidFill>
                <a:effectLst/>
                <a:uLnTx/>
                <a:uFillTx/>
                <a:latin typeface="Candara"/>
              </a:rPr>
              <a:t> </a:t>
            </a:r>
            <a:endParaRPr kumimoji="0" lang="ru-RU" b="1" i="0" u="none" strike="noStrike" kern="0" cap="none" spc="0" normalizeH="0" noProof="0" dirty="0" smtClean="0">
              <a:ln>
                <a:noFill/>
              </a:ln>
              <a:solidFill>
                <a:sysClr val="window" lastClr="FFFFFF"/>
              </a:solidFill>
              <a:effectLst/>
              <a:uLnTx/>
              <a:uFillTx/>
              <a:latin typeface="Candar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noProof="0" dirty="0" smtClean="0">
                <a:ln>
                  <a:noFill/>
                </a:ln>
                <a:solidFill>
                  <a:sysClr val="window" lastClr="FFFFFF"/>
                </a:solidFill>
                <a:effectLst/>
                <a:uLnTx/>
                <a:uFillTx/>
                <a:latin typeface="Candara"/>
              </a:rPr>
              <a:t>за год на сайте </a:t>
            </a:r>
            <a:r>
              <a:rPr kumimoji="0" lang="en-US" b="1" i="0" u="none" strike="noStrike" kern="0" cap="none" spc="0" normalizeH="0" noProof="0" dirty="0" smtClean="0">
                <a:ln>
                  <a:noFill/>
                </a:ln>
                <a:solidFill>
                  <a:sysClr val="window" lastClr="FFFFFF"/>
                </a:solidFill>
                <a:effectLst/>
                <a:uLnTx/>
                <a:uFillTx/>
                <a:latin typeface="Candara"/>
              </a:rPr>
              <a:t> </a:t>
            </a:r>
            <a:r>
              <a:rPr kumimoji="0" lang="en-US" b="1" i="0" u="none" strike="noStrike" kern="0" cap="none" spc="0" normalizeH="0" noProof="0" dirty="0" smtClean="0">
                <a:ln>
                  <a:noFill/>
                </a:ln>
                <a:solidFill>
                  <a:sysClr val="window" lastClr="FFFFFF"/>
                </a:solidFill>
                <a:effectLst/>
                <a:uLnTx/>
                <a:uFillTx/>
                <a:latin typeface="Candara"/>
                <a:hlinkClick r:id="rId3"/>
              </a:rPr>
              <a:t>www.hh.ua</a:t>
            </a:r>
            <a:r>
              <a:rPr kumimoji="0" lang="en-US" b="1" i="0" u="none" strike="noStrike" kern="0" cap="none" spc="0" normalizeH="0" noProof="0" dirty="0" smtClean="0">
                <a:ln>
                  <a:noFill/>
                </a:ln>
                <a:solidFill>
                  <a:sysClr val="window" lastClr="FFFFFF"/>
                </a:solidFill>
                <a:effectLst/>
                <a:uLnTx/>
                <a:uFillTx/>
                <a:latin typeface="Candara"/>
              </a:rPr>
              <a:t>  </a:t>
            </a:r>
            <a:endParaRPr kumimoji="0" lang="ru-RU" b="1" i="0" u="none" strike="noStrike" kern="0" cap="none" spc="0" normalizeH="0" noProof="0" dirty="0" smtClean="0">
              <a:ln>
                <a:noFill/>
              </a:ln>
              <a:solidFill>
                <a:sysClr val="window" lastClr="FFFFFF"/>
              </a:solidFill>
              <a:effectLst/>
              <a:uLnTx/>
              <a:uFillTx/>
              <a:latin typeface="Candar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noProof="0" dirty="0" smtClean="0">
                <a:ln>
                  <a:noFill/>
                </a:ln>
                <a:solidFill>
                  <a:sysClr val="window" lastClr="FFFFFF"/>
                </a:solidFill>
                <a:effectLst/>
                <a:uLnTx/>
                <a:uFillTx/>
                <a:latin typeface="Candara"/>
              </a:rPr>
              <a:t>количество Просмотров Страниц выросло более чем на 50%</a:t>
            </a:r>
            <a:endParaRPr kumimoji="0" lang="en-US" b="1" i="0" u="none" strike="noStrike" kern="0" cap="none" spc="0" normalizeH="0" baseline="0" noProof="0" dirty="0" smtClean="0">
              <a:ln>
                <a:noFill/>
              </a:ln>
              <a:solidFill>
                <a:sysClr val="window" lastClr="FFFFFF"/>
              </a:solidFill>
              <a:effectLst/>
              <a:uLnTx/>
              <a:uFillTx/>
              <a:latin typeface="Candara"/>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835225402"/>
              </p:ext>
            </p:extLst>
          </p:nvPr>
        </p:nvGraphicFramePr>
        <p:xfrm>
          <a:off x="755576" y="836712"/>
          <a:ext cx="7488832" cy="410445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1994624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19200" y="332656"/>
            <a:ext cx="7257444" cy="417512"/>
          </a:xfrm>
        </p:spPr>
        <p:txBody>
          <a:bodyPr/>
          <a:lstStyle/>
          <a:p>
            <a:r>
              <a:rPr lang="en-US" noProof="0" dirty="0" err="1" smtClean="0"/>
              <a:t>gemiusAudience</a:t>
            </a:r>
            <a:r>
              <a:rPr lang="ru-RU" noProof="0" dirty="0" smtClean="0"/>
              <a:t>, март 2011/2012</a:t>
            </a:r>
            <a:endParaRPr lang="en-GB" noProof="0" dirty="0"/>
          </a:p>
        </p:txBody>
      </p:sp>
      <p:sp>
        <p:nvSpPr>
          <p:cNvPr id="5" name="Скругленный прямоугольник 12"/>
          <p:cNvSpPr/>
          <p:nvPr/>
        </p:nvSpPr>
        <p:spPr>
          <a:xfrm>
            <a:off x="395536" y="5013176"/>
            <a:ext cx="8496944" cy="784666"/>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lvl="0" algn="ctr">
              <a:defRPr/>
            </a:pPr>
            <a:r>
              <a:rPr lang="uk-UA" b="1" kern="0" dirty="0">
                <a:solidFill>
                  <a:sysClr val="window" lastClr="FFFFFF"/>
                </a:solidFill>
                <a:latin typeface="Candara"/>
              </a:rPr>
              <a:t>По </a:t>
            </a:r>
            <a:r>
              <a:rPr lang="uk-UA" b="1" kern="0" dirty="0" err="1">
                <a:solidFill>
                  <a:sysClr val="window" lastClr="FFFFFF"/>
                </a:solidFill>
                <a:latin typeface="Candara"/>
              </a:rPr>
              <a:t>данн</a:t>
            </a:r>
            <a:r>
              <a:rPr lang="ru-RU" b="1" kern="0" dirty="0" err="1">
                <a:solidFill>
                  <a:sysClr val="window" lastClr="FFFFFF"/>
                </a:solidFill>
                <a:latin typeface="Candara"/>
              </a:rPr>
              <a:t>ым</a:t>
            </a:r>
            <a:r>
              <a:rPr lang="ru-RU" b="1" kern="0" dirty="0">
                <a:solidFill>
                  <a:sysClr val="window" lastClr="FFFFFF"/>
                </a:solidFill>
                <a:latin typeface="Candara"/>
              </a:rPr>
              <a:t> исследования</a:t>
            </a:r>
            <a:r>
              <a:rPr lang="en-US" b="1" kern="0" dirty="0">
                <a:solidFill>
                  <a:sysClr val="window" lastClr="FFFFFF"/>
                </a:solidFill>
                <a:latin typeface="Candara"/>
              </a:rPr>
              <a:t> </a:t>
            </a:r>
            <a:r>
              <a:rPr lang="en-US" b="1" kern="0" dirty="0" err="1">
                <a:solidFill>
                  <a:sysClr val="window" lastClr="FFFFFF"/>
                </a:solidFill>
                <a:latin typeface="Candara"/>
              </a:rPr>
              <a:t>gemiusAudience</a:t>
            </a:r>
            <a:r>
              <a:rPr lang="en-US" b="1" kern="0" dirty="0">
                <a:solidFill>
                  <a:sysClr val="window" lastClr="FFFFFF"/>
                </a:solidFill>
                <a:latin typeface="Candara"/>
              </a:rPr>
              <a:t> </a:t>
            </a:r>
            <a:r>
              <a:rPr lang="ru-RU" b="1" kern="0" dirty="0">
                <a:solidFill>
                  <a:sysClr val="window" lastClr="FFFFFF"/>
                </a:solidFill>
                <a:latin typeface="Candara"/>
              </a:rPr>
              <a:t>за </a:t>
            </a:r>
            <a:r>
              <a:rPr lang="ru-RU" b="1" kern="0" dirty="0" smtClean="0">
                <a:solidFill>
                  <a:sysClr val="window" lastClr="FFFFFF"/>
                </a:solidFill>
                <a:latin typeface="Candara"/>
              </a:rPr>
              <a:t>год среднее время на </a:t>
            </a:r>
            <a:r>
              <a:rPr lang="ru-RU" b="1" kern="0" dirty="0">
                <a:solidFill>
                  <a:sysClr val="window" lastClr="FFFFFF"/>
                </a:solidFill>
                <a:latin typeface="Candara"/>
              </a:rPr>
              <a:t>посетителя </a:t>
            </a:r>
            <a:endParaRPr lang="ru-RU" b="1" kern="0" dirty="0" smtClean="0">
              <a:solidFill>
                <a:sysClr val="window" lastClr="FFFFFF"/>
              </a:solidFill>
              <a:latin typeface="Candara"/>
            </a:endParaRPr>
          </a:p>
          <a:p>
            <a:pPr lvl="0" algn="ctr">
              <a:defRPr/>
            </a:pPr>
            <a:r>
              <a:rPr lang="ru-RU" b="1" kern="0" dirty="0" smtClean="0">
                <a:solidFill>
                  <a:sysClr val="window" lastClr="FFFFFF"/>
                </a:solidFill>
                <a:latin typeface="Candara"/>
              </a:rPr>
              <a:t>у сайта </a:t>
            </a:r>
            <a:r>
              <a:rPr lang="en-US" b="1" kern="0" dirty="0" smtClean="0">
                <a:solidFill>
                  <a:sysClr val="window" lastClr="FFFFFF"/>
                </a:solidFill>
                <a:latin typeface="Candara"/>
                <a:hlinkClick r:id="rId3"/>
              </a:rPr>
              <a:t>www.hh.ua</a:t>
            </a:r>
            <a:r>
              <a:rPr lang="en-US" b="1" kern="0" dirty="0" smtClean="0">
                <a:solidFill>
                  <a:sysClr val="window" lastClr="FFFFFF"/>
                </a:solidFill>
                <a:latin typeface="Candara"/>
              </a:rPr>
              <a:t> </a:t>
            </a:r>
            <a:r>
              <a:rPr lang="uk-UA" b="1" kern="0" dirty="0" smtClean="0">
                <a:solidFill>
                  <a:sysClr val="window" lastClr="FFFFFF"/>
                </a:solidFill>
                <a:latin typeface="Candara"/>
              </a:rPr>
              <a:t> </a:t>
            </a:r>
            <a:r>
              <a:rPr lang="uk-UA" b="1" kern="0" dirty="0" err="1" smtClean="0">
                <a:solidFill>
                  <a:sysClr val="window" lastClr="FFFFFF"/>
                </a:solidFill>
                <a:latin typeface="Candara"/>
              </a:rPr>
              <a:t>выросло</a:t>
            </a:r>
            <a:r>
              <a:rPr lang="uk-UA" b="1" kern="0" dirty="0" smtClean="0">
                <a:solidFill>
                  <a:sysClr val="window" lastClr="FFFFFF"/>
                </a:solidFill>
                <a:latin typeface="Candara"/>
              </a:rPr>
              <a:t> почти на 1 </a:t>
            </a:r>
            <a:r>
              <a:rPr lang="uk-UA" b="1" kern="0" dirty="0" err="1" smtClean="0">
                <a:solidFill>
                  <a:sysClr val="window" lastClr="FFFFFF"/>
                </a:solidFill>
                <a:latin typeface="Candara"/>
              </a:rPr>
              <a:t>минуту</a:t>
            </a:r>
            <a:r>
              <a:rPr lang="uk-UA" b="1" kern="0" dirty="0" smtClean="0">
                <a:solidFill>
                  <a:sysClr val="window" lastClr="FFFFFF"/>
                </a:solidFill>
                <a:latin typeface="Candara"/>
              </a:rPr>
              <a:t>. </a:t>
            </a:r>
            <a:endParaRPr lang="en-US" b="1" kern="0" dirty="0">
              <a:solidFill>
                <a:sysClr val="window" lastClr="FFFFFF"/>
              </a:solidFill>
              <a:latin typeface="Candara"/>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1842029036"/>
              </p:ext>
            </p:extLst>
          </p:nvPr>
        </p:nvGraphicFramePr>
        <p:xfrm>
          <a:off x="611560" y="980728"/>
          <a:ext cx="7848872" cy="38198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17132551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en-US" noProof="0" dirty="0" err="1" smtClean="0"/>
              <a:t>gemiusAudience</a:t>
            </a:r>
            <a:r>
              <a:rPr lang="ru-RU" noProof="0" dirty="0" smtClean="0"/>
              <a:t>, март 2012</a:t>
            </a:r>
            <a:endParaRPr lang="en-GB" noProof="0" dirty="0"/>
          </a:p>
        </p:txBody>
      </p:sp>
      <p:sp>
        <p:nvSpPr>
          <p:cNvPr id="5" name="Скругленный прямоугольник 12"/>
          <p:cNvSpPr/>
          <p:nvPr/>
        </p:nvSpPr>
        <p:spPr>
          <a:xfrm>
            <a:off x="395536" y="5085184"/>
            <a:ext cx="8496944" cy="936104"/>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lvl="0" algn="ctr">
              <a:defRPr/>
            </a:pPr>
            <a:r>
              <a:rPr lang="uk-UA" b="1" kern="0" dirty="0">
                <a:solidFill>
                  <a:sysClr val="window" lastClr="FFFFFF"/>
                </a:solidFill>
                <a:latin typeface="Candara"/>
              </a:rPr>
              <a:t>По </a:t>
            </a:r>
            <a:r>
              <a:rPr lang="uk-UA" b="1" kern="0" dirty="0" err="1">
                <a:solidFill>
                  <a:sysClr val="window" lastClr="FFFFFF"/>
                </a:solidFill>
                <a:latin typeface="Candara"/>
              </a:rPr>
              <a:t>данн</a:t>
            </a:r>
            <a:r>
              <a:rPr lang="ru-RU" b="1" kern="0" dirty="0" err="1">
                <a:solidFill>
                  <a:sysClr val="window" lastClr="FFFFFF"/>
                </a:solidFill>
                <a:latin typeface="Candara"/>
              </a:rPr>
              <a:t>ым</a:t>
            </a:r>
            <a:r>
              <a:rPr lang="ru-RU" b="1" kern="0" dirty="0">
                <a:solidFill>
                  <a:sysClr val="window" lastClr="FFFFFF"/>
                </a:solidFill>
                <a:latin typeface="Candara"/>
              </a:rPr>
              <a:t> исследования</a:t>
            </a:r>
            <a:r>
              <a:rPr lang="en-US" b="1" kern="0" dirty="0">
                <a:solidFill>
                  <a:sysClr val="window" lastClr="FFFFFF"/>
                </a:solidFill>
                <a:latin typeface="Candara"/>
              </a:rPr>
              <a:t> </a:t>
            </a:r>
            <a:r>
              <a:rPr lang="en-US" b="1" kern="0" dirty="0" err="1">
                <a:solidFill>
                  <a:sysClr val="window" lastClr="FFFFFF"/>
                </a:solidFill>
                <a:latin typeface="Candara"/>
              </a:rPr>
              <a:t>gemiusAudience</a:t>
            </a:r>
            <a:r>
              <a:rPr lang="en-US" b="1" kern="0" dirty="0">
                <a:solidFill>
                  <a:sysClr val="window" lastClr="FFFFFF"/>
                </a:solidFill>
                <a:latin typeface="Candara"/>
              </a:rPr>
              <a:t> </a:t>
            </a:r>
            <a:r>
              <a:rPr lang="ru-RU" b="1" kern="0" dirty="0">
                <a:solidFill>
                  <a:sysClr val="window" lastClr="FFFFFF"/>
                </a:solidFill>
                <a:latin typeface="Candara"/>
              </a:rPr>
              <a:t>за </a:t>
            </a:r>
            <a:r>
              <a:rPr lang="ru-RU" b="1" kern="0" dirty="0" smtClean="0">
                <a:solidFill>
                  <a:sysClr val="window" lastClr="FFFFFF"/>
                </a:solidFill>
                <a:latin typeface="Candara"/>
              </a:rPr>
              <a:t>март </a:t>
            </a:r>
            <a:r>
              <a:rPr lang="ru-RU" b="1" kern="0" dirty="0">
                <a:solidFill>
                  <a:sysClr val="window" lastClr="FFFFFF"/>
                </a:solidFill>
                <a:latin typeface="Candara"/>
              </a:rPr>
              <a:t>2012 </a:t>
            </a:r>
            <a:r>
              <a:rPr lang="ru-RU" b="1" kern="0" dirty="0" smtClean="0">
                <a:solidFill>
                  <a:sysClr val="window" lastClr="FFFFFF"/>
                </a:solidFill>
                <a:latin typeface="Candara"/>
              </a:rPr>
              <a:t>года</a:t>
            </a:r>
            <a:endParaRPr lang="en-US" b="1" kern="0" dirty="0">
              <a:solidFill>
                <a:sysClr val="window" lastClr="FFFFFF"/>
              </a:solidFill>
              <a:latin typeface="Candara"/>
            </a:endParaRPr>
          </a:p>
          <a:p>
            <a:pPr lvl="0" algn="ctr">
              <a:defRPr/>
            </a:pPr>
            <a:r>
              <a:rPr lang="ru-RU" b="1" kern="0" dirty="0" smtClean="0">
                <a:solidFill>
                  <a:sysClr val="window" lastClr="FFFFFF"/>
                </a:solidFill>
                <a:latin typeface="Candara"/>
              </a:rPr>
              <a:t>средняя длительность просмотра на сайте выросла и составляет почти 1 минуту</a:t>
            </a:r>
            <a:endParaRPr lang="en-US" b="1" kern="0" dirty="0">
              <a:solidFill>
                <a:sysClr val="window" lastClr="FFFFFF"/>
              </a:solidFill>
              <a:latin typeface="Candara"/>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4275196207"/>
              </p:ext>
            </p:extLst>
          </p:nvPr>
        </p:nvGraphicFramePr>
        <p:xfrm>
          <a:off x="395536" y="1052737"/>
          <a:ext cx="8280920" cy="3823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0728314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en-US" noProof="0" dirty="0" err="1" smtClean="0"/>
              <a:t>gemiusAudience</a:t>
            </a:r>
            <a:r>
              <a:rPr lang="ru-RU" noProof="0" dirty="0" smtClean="0"/>
              <a:t>, март 2012, </a:t>
            </a:r>
            <a:r>
              <a:rPr lang="ru-RU" noProof="0" dirty="0" smtClean="0">
                <a:solidFill>
                  <a:srgbClr val="FF0000"/>
                </a:solidFill>
              </a:rPr>
              <a:t>Состав аудитории - ПОЛ</a:t>
            </a:r>
            <a:endParaRPr lang="en-GB" noProof="0" dirty="0">
              <a:solidFill>
                <a:srgbClr val="FF0000"/>
              </a:solidFill>
            </a:endParaRPr>
          </a:p>
        </p:txBody>
      </p:sp>
      <p:sp>
        <p:nvSpPr>
          <p:cNvPr id="5" name="Скругленный прямоугольник 12"/>
          <p:cNvSpPr/>
          <p:nvPr/>
        </p:nvSpPr>
        <p:spPr>
          <a:xfrm>
            <a:off x="395536" y="5373215"/>
            <a:ext cx="8496944" cy="703955"/>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lvl="0" algn="ctr">
              <a:defRPr/>
            </a:pPr>
            <a:r>
              <a:rPr lang="uk-UA" b="1" kern="0" dirty="0">
                <a:solidFill>
                  <a:sysClr val="window" lastClr="FFFFFF"/>
                </a:solidFill>
                <a:latin typeface="Candara"/>
              </a:rPr>
              <a:t>По </a:t>
            </a:r>
            <a:r>
              <a:rPr lang="uk-UA" b="1" kern="0" dirty="0" err="1">
                <a:solidFill>
                  <a:sysClr val="window" lastClr="FFFFFF"/>
                </a:solidFill>
                <a:latin typeface="Candara"/>
              </a:rPr>
              <a:t>данн</a:t>
            </a:r>
            <a:r>
              <a:rPr lang="ru-RU" b="1" kern="0" dirty="0" err="1">
                <a:solidFill>
                  <a:sysClr val="window" lastClr="FFFFFF"/>
                </a:solidFill>
                <a:latin typeface="Candara"/>
              </a:rPr>
              <a:t>ым</a:t>
            </a:r>
            <a:r>
              <a:rPr lang="ru-RU" b="1" kern="0" dirty="0">
                <a:solidFill>
                  <a:sysClr val="window" lastClr="FFFFFF"/>
                </a:solidFill>
                <a:latin typeface="Candara"/>
              </a:rPr>
              <a:t> исследования</a:t>
            </a:r>
            <a:r>
              <a:rPr lang="en-US" b="1" kern="0" dirty="0">
                <a:solidFill>
                  <a:sysClr val="window" lastClr="FFFFFF"/>
                </a:solidFill>
                <a:latin typeface="Candara"/>
              </a:rPr>
              <a:t> </a:t>
            </a:r>
            <a:r>
              <a:rPr lang="en-US" b="1" kern="0" dirty="0" err="1">
                <a:solidFill>
                  <a:sysClr val="window" lastClr="FFFFFF"/>
                </a:solidFill>
                <a:latin typeface="Candara"/>
              </a:rPr>
              <a:t>gemiusAudience</a:t>
            </a:r>
            <a:r>
              <a:rPr lang="en-US" b="1" kern="0" dirty="0">
                <a:solidFill>
                  <a:sysClr val="window" lastClr="FFFFFF"/>
                </a:solidFill>
                <a:latin typeface="Candara"/>
              </a:rPr>
              <a:t> </a:t>
            </a:r>
            <a:r>
              <a:rPr lang="ru-RU" b="1" kern="0" dirty="0">
                <a:solidFill>
                  <a:sysClr val="window" lastClr="FFFFFF"/>
                </a:solidFill>
                <a:latin typeface="Candara"/>
              </a:rPr>
              <a:t>за </a:t>
            </a:r>
            <a:r>
              <a:rPr lang="ru-RU" b="1" kern="0" dirty="0" smtClean="0">
                <a:solidFill>
                  <a:sysClr val="window" lastClr="FFFFFF"/>
                </a:solidFill>
                <a:latin typeface="Candara"/>
              </a:rPr>
              <a:t>март </a:t>
            </a:r>
            <a:r>
              <a:rPr lang="ru-RU" b="1" kern="0" dirty="0">
                <a:solidFill>
                  <a:sysClr val="window" lastClr="FFFFFF"/>
                </a:solidFill>
                <a:latin typeface="Candara"/>
              </a:rPr>
              <a:t>2012 года </a:t>
            </a:r>
            <a:r>
              <a:rPr lang="uk-UA" b="1" kern="0" dirty="0" err="1" smtClean="0">
                <a:solidFill>
                  <a:sysClr val="window" lastClr="FFFFFF"/>
                </a:solidFill>
                <a:latin typeface="Candara"/>
              </a:rPr>
              <a:t>преимущественная</a:t>
            </a:r>
            <a:r>
              <a:rPr lang="uk-UA" b="1" kern="0" dirty="0" smtClean="0">
                <a:solidFill>
                  <a:sysClr val="window" lastClr="FFFFFF"/>
                </a:solidFill>
                <a:latin typeface="Candara"/>
              </a:rPr>
              <a:t> </a:t>
            </a:r>
            <a:r>
              <a:rPr lang="uk-UA" b="1" kern="0" dirty="0" err="1" smtClean="0">
                <a:solidFill>
                  <a:sysClr val="window" lastClr="FFFFFF"/>
                </a:solidFill>
                <a:latin typeface="Candara"/>
              </a:rPr>
              <a:t>аудитория</a:t>
            </a:r>
            <a:r>
              <a:rPr lang="uk-UA" b="1" kern="0" dirty="0" smtClean="0">
                <a:solidFill>
                  <a:sysClr val="window" lastClr="FFFFFF"/>
                </a:solidFill>
                <a:latin typeface="Candara"/>
              </a:rPr>
              <a:t> </a:t>
            </a:r>
            <a:r>
              <a:rPr lang="ru-RU" b="1" kern="0" dirty="0" smtClean="0">
                <a:solidFill>
                  <a:sysClr val="window" lastClr="FFFFFF"/>
                </a:solidFill>
                <a:latin typeface="Candara"/>
              </a:rPr>
              <a:t>сайта – ЖЕНСКАЯ (более 50%)</a:t>
            </a:r>
            <a:endParaRPr lang="en-US" b="1" kern="0" dirty="0">
              <a:solidFill>
                <a:sysClr val="window" lastClr="FFFFFF"/>
              </a:solidFill>
              <a:latin typeface="Candara"/>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574247544"/>
              </p:ext>
            </p:extLst>
          </p:nvPr>
        </p:nvGraphicFramePr>
        <p:xfrm>
          <a:off x="1115616" y="1268760"/>
          <a:ext cx="6984776"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5343613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39552" y="548680"/>
            <a:ext cx="8208912" cy="417512"/>
          </a:xfrm>
        </p:spPr>
        <p:txBody>
          <a:bodyPr/>
          <a:lstStyle/>
          <a:p>
            <a:r>
              <a:rPr lang="en-US" noProof="0" dirty="0" err="1" smtClean="0"/>
              <a:t>gemiusAudience</a:t>
            </a:r>
            <a:r>
              <a:rPr lang="ru-RU" noProof="0" dirty="0" smtClean="0"/>
              <a:t>, </a:t>
            </a:r>
            <a:r>
              <a:rPr lang="ru-RU" dirty="0"/>
              <a:t>март 2012, </a:t>
            </a:r>
            <a:r>
              <a:rPr lang="ru-RU" dirty="0">
                <a:solidFill>
                  <a:srgbClr val="FF0000"/>
                </a:solidFill>
              </a:rPr>
              <a:t>Состав аудитории - </a:t>
            </a:r>
            <a:r>
              <a:rPr lang="ru-RU" dirty="0" smtClean="0">
                <a:solidFill>
                  <a:srgbClr val="FF0000"/>
                </a:solidFill>
              </a:rPr>
              <a:t>ВОЗРАСТ</a:t>
            </a:r>
            <a:endParaRPr lang="en-GB" noProof="0" dirty="0"/>
          </a:p>
        </p:txBody>
      </p:sp>
      <p:sp>
        <p:nvSpPr>
          <p:cNvPr id="5" name="Скругленный прямоугольник 12"/>
          <p:cNvSpPr/>
          <p:nvPr/>
        </p:nvSpPr>
        <p:spPr>
          <a:xfrm>
            <a:off x="611560" y="5085184"/>
            <a:ext cx="8280920" cy="936104"/>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smtClean="0">
                <a:ln>
                  <a:noFill/>
                </a:ln>
                <a:solidFill>
                  <a:sysClr val="window" lastClr="FFFFFF"/>
                </a:solidFill>
                <a:effectLst/>
                <a:uLnTx/>
                <a:uFillTx/>
                <a:latin typeface="Candara"/>
              </a:rPr>
              <a:t>По </a:t>
            </a:r>
            <a:r>
              <a:rPr kumimoji="0" lang="uk-UA" b="1" i="0" u="none" strike="noStrike" kern="0" cap="none" spc="0" normalizeH="0" baseline="0" noProof="0" dirty="0" err="1" smtClean="0">
                <a:ln>
                  <a:noFill/>
                </a:ln>
                <a:solidFill>
                  <a:sysClr val="window" lastClr="FFFFFF"/>
                </a:solidFill>
                <a:effectLst/>
                <a:uLnTx/>
                <a:uFillTx/>
                <a:latin typeface="Candara"/>
              </a:rPr>
              <a:t>данн</a:t>
            </a:r>
            <a:r>
              <a:rPr kumimoji="0" lang="ru-RU" b="1" i="0" u="none" strike="noStrike" kern="0" cap="none" spc="0" normalizeH="0" baseline="0" noProof="0" dirty="0" err="1" smtClean="0">
                <a:ln>
                  <a:noFill/>
                </a:ln>
                <a:solidFill>
                  <a:sysClr val="window" lastClr="FFFFFF"/>
                </a:solidFill>
                <a:effectLst/>
                <a:uLnTx/>
                <a:uFillTx/>
                <a:latin typeface="Candara"/>
              </a:rPr>
              <a:t>ым</a:t>
            </a:r>
            <a:r>
              <a:rPr lang="ru-RU" b="1" kern="0" dirty="0">
                <a:solidFill>
                  <a:sysClr val="window" lastClr="FFFFFF"/>
                </a:solidFill>
                <a:latin typeface="Candara"/>
              </a:rPr>
              <a:t> </a:t>
            </a:r>
            <a:r>
              <a:rPr kumimoji="0" lang="ru-RU" b="1" i="0" u="none" strike="noStrike" kern="0" cap="none" spc="0" normalizeH="0" noProof="0" dirty="0" smtClean="0">
                <a:ln>
                  <a:noFill/>
                </a:ln>
                <a:solidFill>
                  <a:sysClr val="window" lastClr="FFFFFF"/>
                </a:solidFill>
                <a:effectLst/>
                <a:uLnTx/>
                <a:uFillTx/>
                <a:latin typeface="Candara"/>
              </a:rPr>
              <a:t>исследования</a:t>
            </a:r>
            <a:r>
              <a:rPr kumimoji="0" lang="en-US" b="1" i="0" u="none" strike="noStrike" kern="0" cap="none" spc="0" normalizeH="0" noProof="0" dirty="0" smtClean="0">
                <a:ln>
                  <a:noFill/>
                </a:ln>
                <a:solidFill>
                  <a:sysClr val="window" lastClr="FFFFFF"/>
                </a:solidFill>
                <a:effectLst/>
                <a:uLnTx/>
                <a:uFillTx/>
                <a:latin typeface="Candara"/>
              </a:rPr>
              <a:t> </a:t>
            </a:r>
            <a:r>
              <a:rPr kumimoji="0" lang="en-US" b="1" i="0" u="none" strike="noStrike" kern="0" cap="none" spc="0" normalizeH="0" noProof="0" dirty="0" err="1" smtClean="0">
                <a:ln>
                  <a:noFill/>
                </a:ln>
                <a:solidFill>
                  <a:sysClr val="window" lastClr="FFFFFF"/>
                </a:solidFill>
                <a:effectLst/>
                <a:uLnTx/>
                <a:uFillTx/>
                <a:latin typeface="Candara"/>
              </a:rPr>
              <a:t>gemiusAudience</a:t>
            </a:r>
            <a:r>
              <a:rPr kumimoji="0" lang="en-US" b="1" i="0" u="none" strike="noStrike" kern="0" cap="none" spc="0" normalizeH="0" noProof="0" dirty="0" smtClean="0">
                <a:ln>
                  <a:noFill/>
                </a:ln>
                <a:solidFill>
                  <a:sysClr val="window" lastClr="FFFFFF"/>
                </a:solidFill>
                <a:effectLst/>
                <a:uLnTx/>
                <a:uFillTx/>
                <a:latin typeface="Candara"/>
              </a:rPr>
              <a:t> </a:t>
            </a:r>
            <a:endParaRPr kumimoji="0" lang="ru-RU" b="1" i="0" u="none" strike="noStrike" kern="0" cap="none" spc="0" normalizeH="0" noProof="0" dirty="0" smtClean="0">
              <a:ln>
                <a:noFill/>
              </a:ln>
              <a:solidFill>
                <a:sysClr val="window" lastClr="FFFFFF"/>
              </a:solidFill>
              <a:effectLst/>
              <a:uLnTx/>
              <a:uFillTx/>
              <a:latin typeface="Candar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noProof="0" dirty="0" smtClean="0">
                <a:ln>
                  <a:noFill/>
                </a:ln>
                <a:solidFill>
                  <a:sysClr val="window" lastClr="FFFFFF"/>
                </a:solidFill>
                <a:effectLst/>
                <a:uLnTx/>
                <a:uFillTx/>
                <a:latin typeface="Candara"/>
              </a:rPr>
              <a:t>за </a:t>
            </a:r>
            <a:r>
              <a:rPr lang="ru-RU" b="1" kern="0" dirty="0" smtClean="0">
                <a:solidFill>
                  <a:sysClr val="window" lastClr="FFFFFF"/>
                </a:solidFill>
                <a:latin typeface="Candara"/>
              </a:rPr>
              <a:t>март</a:t>
            </a:r>
            <a:r>
              <a:rPr kumimoji="0" lang="ru-RU" b="1" i="0" u="none" strike="noStrike" kern="0" cap="none" spc="0" normalizeH="0" noProof="0" dirty="0" smtClean="0">
                <a:ln>
                  <a:noFill/>
                </a:ln>
                <a:solidFill>
                  <a:sysClr val="window" lastClr="FFFFFF"/>
                </a:solidFill>
                <a:effectLst/>
                <a:uLnTx/>
                <a:uFillTx/>
                <a:latin typeface="Candara"/>
              </a:rPr>
              <a:t> 2012года основная возрастная группа  сайта </a:t>
            </a:r>
            <a:r>
              <a:rPr kumimoji="0" lang="en-US" b="1" i="0" u="none" strike="noStrike" kern="0" cap="none" spc="0" normalizeH="0" noProof="0" dirty="0" smtClean="0">
                <a:ln>
                  <a:noFill/>
                </a:ln>
                <a:solidFill>
                  <a:sysClr val="window" lastClr="FFFFFF"/>
                </a:solidFill>
                <a:effectLst/>
                <a:uLnTx/>
                <a:uFillTx/>
                <a:latin typeface="Candara"/>
                <a:hlinkClick r:id="rId3"/>
              </a:rPr>
              <a:t>www.hh.ua</a:t>
            </a:r>
            <a:r>
              <a:rPr kumimoji="0" lang="ru-RU" b="1" i="0" u="none" strike="noStrike" kern="0" cap="none" spc="0" normalizeH="0" noProof="0" dirty="0" smtClean="0">
                <a:ln>
                  <a:noFill/>
                </a:ln>
                <a:solidFill>
                  <a:sysClr val="window" lastClr="FFFFFF"/>
                </a:solidFill>
                <a:effectLst/>
                <a:uLnTx/>
                <a:uFillTx/>
                <a:latin typeface="Candara"/>
              </a:rPr>
              <a:t> - </a:t>
            </a:r>
            <a:r>
              <a:rPr lang="ru-RU" b="1" kern="0" dirty="0" smtClean="0">
                <a:solidFill>
                  <a:srgbClr val="002060"/>
                </a:solidFill>
                <a:latin typeface="Candara"/>
              </a:rPr>
              <a:t>25-34</a:t>
            </a:r>
            <a:r>
              <a:rPr kumimoji="0" lang="ru-RU" b="1" i="0" u="none" strike="noStrike" kern="0" cap="none" spc="0" normalizeH="0" noProof="0" dirty="0" smtClean="0">
                <a:ln>
                  <a:noFill/>
                </a:ln>
                <a:solidFill>
                  <a:srgbClr val="002060"/>
                </a:solidFill>
                <a:effectLst/>
                <a:uLnTx/>
                <a:uFillTx/>
                <a:latin typeface="Candara"/>
              </a:rPr>
              <a:t> лет</a:t>
            </a:r>
            <a:endParaRPr lang="uk-UA" b="1" kern="0" dirty="0" smtClean="0">
              <a:solidFill>
                <a:srgbClr val="002060"/>
              </a:solidFill>
              <a:latin typeface="Candara"/>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1724788949"/>
              </p:ext>
            </p:extLst>
          </p:nvPr>
        </p:nvGraphicFramePr>
        <p:xfrm>
          <a:off x="539552" y="1124744"/>
          <a:ext cx="7920880" cy="3960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5233654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39552" y="548680"/>
            <a:ext cx="8496944" cy="417512"/>
          </a:xfrm>
        </p:spPr>
        <p:txBody>
          <a:bodyPr/>
          <a:lstStyle/>
          <a:p>
            <a:r>
              <a:rPr lang="en-US" noProof="0" dirty="0" err="1" smtClean="0"/>
              <a:t>gemiusAudience</a:t>
            </a:r>
            <a:r>
              <a:rPr lang="ru-RU" noProof="0" dirty="0" smtClean="0"/>
              <a:t>, </a:t>
            </a:r>
            <a:r>
              <a:rPr lang="ru-RU" dirty="0"/>
              <a:t>март 2012, </a:t>
            </a:r>
            <a:r>
              <a:rPr lang="ru-RU" dirty="0">
                <a:solidFill>
                  <a:srgbClr val="FF0000"/>
                </a:solidFill>
              </a:rPr>
              <a:t>Состав аудитории - </a:t>
            </a:r>
            <a:r>
              <a:rPr lang="ru-RU" dirty="0" smtClean="0">
                <a:solidFill>
                  <a:srgbClr val="FF0000"/>
                </a:solidFill>
              </a:rPr>
              <a:t>ОБРАЗОВАНИЕ</a:t>
            </a:r>
            <a:endParaRPr lang="en-GB" noProof="0" dirty="0"/>
          </a:p>
        </p:txBody>
      </p:sp>
      <p:sp>
        <p:nvSpPr>
          <p:cNvPr id="5" name="Скругленный прямоугольник 12"/>
          <p:cNvSpPr/>
          <p:nvPr/>
        </p:nvSpPr>
        <p:spPr>
          <a:xfrm>
            <a:off x="395536" y="5085184"/>
            <a:ext cx="8496944" cy="936104"/>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b="1" i="0" u="none" strike="noStrike" kern="0" cap="none" spc="0" normalizeH="0" baseline="0" noProof="0" dirty="0" smtClean="0">
                <a:ln>
                  <a:noFill/>
                </a:ln>
                <a:solidFill>
                  <a:sysClr val="window" lastClr="FFFFFF"/>
                </a:solidFill>
                <a:effectLst/>
                <a:uLnTx/>
                <a:uFillTx/>
                <a:latin typeface="Candara"/>
              </a:rPr>
              <a:t>По </a:t>
            </a:r>
            <a:r>
              <a:rPr kumimoji="0" lang="uk-UA" b="1" i="0" u="none" strike="noStrike" kern="0" cap="none" spc="0" normalizeH="0" baseline="0" noProof="0" dirty="0" err="1" smtClean="0">
                <a:ln>
                  <a:noFill/>
                </a:ln>
                <a:solidFill>
                  <a:sysClr val="window" lastClr="FFFFFF"/>
                </a:solidFill>
                <a:effectLst/>
                <a:uLnTx/>
                <a:uFillTx/>
                <a:latin typeface="Candara"/>
              </a:rPr>
              <a:t>данн</a:t>
            </a:r>
            <a:r>
              <a:rPr kumimoji="0" lang="ru-RU" b="1" i="0" u="none" strike="noStrike" kern="0" cap="none" spc="0" normalizeH="0" baseline="0" noProof="0" dirty="0" err="1" smtClean="0">
                <a:ln>
                  <a:noFill/>
                </a:ln>
                <a:solidFill>
                  <a:sysClr val="window" lastClr="FFFFFF"/>
                </a:solidFill>
                <a:effectLst/>
                <a:uLnTx/>
                <a:uFillTx/>
                <a:latin typeface="Candara"/>
              </a:rPr>
              <a:t>ым</a:t>
            </a:r>
            <a:r>
              <a:rPr lang="ru-RU" b="1" kern="0" dirty="0">
                <a:solidFill>
                  <a:sysClr val="window" lastClr="FFFFFF"/>
                </a:solidFill>
                <a:latin typeface="Candara"/>
              </a:rPr>
              <a:t> </a:t>
            </a:r>
            <a:r>
              <a:rPr kumimoji="0" lang="ru-RU" b="1" i="0" u="none" strike="noStrike" kern="0" cap="none" spc="0" normalizeH="0" noProof="0" dirty="0" smtClean="0">
                <a:ln>
                  <a:noFill/>
                </a:ln>
                <a:solidFill>
                  <a:sysClr val="window" lastClr="FFFFFF"/>
                </a:solidFill>
                <a:effectLst/>
                <a:uLnTx/>
                <a:uFillTx/>
                <a:latin typeface="Candara"/>
              </a:rPr>
              <a:t>исследования</a:t>
            </a:r>
            <a:r>
              <a:rPr kumimoji="0" lang="en-US" b="1" i="0" u="none" strike="noStrike" kern="0" cap="none" spc="0" normalizeH="0" noProof="0" dirty="0" smtClean="0">
                <a:ln>
                  <a:noFill/>
                </a:ln>
                <a:solidFill>
                  <a:sysClr val="window" lastClr="FFFFFF"/>
                </a:solidFill>
                <a:effectLst/>
                <a:uLnTx/>
                <a:uFillTx/>
                <a:latin typeface="Candara"/>
              </a:rPr>
              <a:t> </a:t>
            </a:r>
            <a:r>
              <a:rPr kumimoji="0" lang="en-US" b="1" i="0" u="none" strike="noStrike" kern="0" cap="none" spc="0" normalizeH="0" noProof="0" dirty="0" err="1" smtClean="0">
                <a:ln>
                  <a:noFill/>
                </a:ln>
                <a:solidFill>
                  <a:sysClr val="window" lastClr="FFFFFF"/>
                </a:solidFill>
                <a:effectLst/>
                <a:uLnTx/>
                <a:uFillTx/>
                <a:latin typeface="Candara"/>
              </a:rPr>
              <a:t>gemiusAudience</a:t>
            </a:r>
            <a:r>
              <a:rPr kumimoji="0" lang="en-US" b="1" i="0" u="none" strike="noStrike" kern="0" cap="none" spc="0" normalizeH="0" noProof="0" dirty="0" smtClean="0">
                <a:ln>
                  <a:noFill/>
                </a:ln>
                <a:solidFill>
                  <a:sysClr val="window" lastClr="FFFFFF"/>
                </a:solidFill>
                <a:effectLst/>
                <a:uLnTx/>
                <a:uFillTx/>
                <a:latin typeface="Candara"/>
              </a:rPr>
              <a:t> </a:t>
            </a:r>
            <a:endParaRPr kumimoji="0" lang="ru-RU" b="1" i="0" u="none" strike="noStrike" kern="0" cap="none" spc="0" normalizeH="0" noProof="0" dirty="0" smtClean="0">
              <a:ln>
                <a:noFill/>
              </a:ln>
              <a:solidFill>
                <a:sysClr val="window" lastClr="FFFFFF"/>
              </a:solidFill>
              <a:effectLst/>
              <a:uLnTx/>
              <a:uFillTx/>
              <a:latin typeface="Candar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b="1" i="0" u="none" strike="noStrike" kern="0" cap="none" spc="0" normalizeH="0" noProof="0" dirty="0" smtClean="0">
                <a:ln>
                  <a:noFill/>
                </a:ln>
                <a:solidFill>
                  <a:sysClr val="window" lastClr="FFFFFF"/>
                </a:solidFill>
                <a:effectLst/>
                <a:uLnTx/>
                <a:uFillTx/>
                <a:latin typeface="Candara"/>
              </a:rPr>
              <a:t>за март 2012 года каждый второй </a:t>
            </a:r>
            <a:r>
              <a:rPr kumimoji="0" lang="uk-UA" b="1" i="0" u="none" strike="noStrike" kern="0" cap="none" spc="0" normalizeH="0" noProof="0" dirty="0" err="1" smtClean="0">
                <a:ln>
                  <a:noFill/>
                </a:ln>
                <a:solidFill>
                  <a:sysClr val="window" lastClr="FFFFFF"/>
                </a:solidFill>
                <a:effectLst/>
                <a:uLnTx/>
                <a:uFillTx/>
                <a:latin typeface="Candara"/>
              </a:rPr>
              <a:t>посетитель</a:t>
            </a:r>
            <a:r>
              <a:rPr kumimoji="0" lang="uk-UA" b="1" i="0" u="none" strike="noStrike" kern="0" cap="none" spc="0" normalizeH="0" noProof="0" dirty="0" smtClean="0">
                <a:ln>
                  <a:noFill/>
                </a:ln>
                <a:solidFill>
                  <a:sysClr val="window" lastClr="FFFFFF"/>
                </a:solidFill>
                <a:effectLst/>
                <a:uLnTx/>
                <a:uFillTx/>
                <a:latin typeface="Candara"/>
              </a:rPr>
              <a:t> </a:t>
            </a:r>
            <a:r>
              <a:rPr kumimoji="0" lang="uk-UA" b="1" i="0" u="none" strike="noStrike" kern="0" cap="none" spc="0" normalizeH="0" noProof="0" dirty="0" err="1" smtClean="0">
                <a:ln>
                  <a:noFill/>
                </a:ln>
                <a:solidFill>
                  <a:sysClr val="window" lastClr="FFFFFF"/>
                </a:solidFill>
                <a:effectLst/>
                <a:uLnTx/>
                <a:uFillTx/>
                <a:latin typeface="Candara"/>
              </a:rPr>
              <a:t>сайта</a:t>
            </a:r>
            <a:r>
              <a:rPr kumimoji="0" lang="uk-UA" b="1" i="0" u="none" strike="noStrike" kern="0" cap="none" spc="0" normalizeH="0" noProof="0" dirty="0" smtClean="0">
                <a:ln>
                  <a:noFill/>
                </a:ln>
                <a:solidFill>
                  <a:sysClr val="window" lastClr="FFFFFF"/>
                </a:solidFill>
                <a:effectLst/>
                <a:uLnTx/>
                <a:uFillTx/>
                <a:latin typeface="Candara"/>
              </a:rPr>
              <a:t> </a:t>
            </a:r>
            <a:r>
              <a:rPr kumimoji="0" lang="uk-UA" b="1" i="0" u="none" strike="noStrike" kern="0" cap="none" spc="0" normalizeH="0" noProof="0" dirty="0" err="1" smtClean="0">
                <a:ln>
                  <a:noFill/>
                </a:ln>
                <a:solidFill>
                  <a:sysClr val="window" lastClr="FFFFFF"/>
                </a:solidFill>
                <a:effectLst/>
                <a:uLnTx/>
                <a:uFillTx/>
                <a:latin typeface="Candara"/>
              </a:rPr>
              <a:t>имеет</a:t>
            </a:r>
            <a:r>
              <a:rPr kumimoji="0" lang="uk-UA" b="1" i="0" u="none" strike="noStrike" kern="0" cap="none" spc="0" normalizeH="0" noProof="0" dirty="0" smtClean="0">
                <a:ln>
                  <a:noFill/>
                </a:ln>
                <a:solidFill>
                  <a:sysClr val="window" lastClr="FFFFFF"/>
                </a:solidFill>
                <a:effectLst/>
                <a:uLnTx/>
                <a:uFillTx/>
                <a:latin typeface="Candara"/>
              </a:rPr>
              <a:t> </a:t>
            </a:r>
            <a:r>
              <a:rPr kumimoji="0" lang="uk-UA" b="1" i="0" u="none" strike="noStrike" kern="0" cap="none" spc="0" normalizeH="0" noProof="0" dirty="0" err="1" smtClean="0">
                <a:ln>
                  <a:noFill/>
                </a:ln>
                <a:solidFill>
                  <a:sysClr val="window" lastClr="FFFFFF"/>
                </a:solidFill>
                <a:effectLst/>
                <a:uLnTx/>
                <a:uFillTx/>
                <a:latin typeface="Candara"/>
              </a:rPr>
              <a:t>высшее</a:t>
            </a:r>
            <a:r>
              <a:rPr kumimoji="0" lang="uk-UA" b="1" i="0" u="none" strike="noStrike" kern="0" cap="none" spc="0" normalizeH="0" noProof="0" dirty="0" smtClean="0">
                <a:ln>
                  <a:noFill/>
                </a:ln>
                <a:solidFill>
                  <a:sysClr val="window" lastClr="FFFFFF"/>
                </a:solidFill>
                <a:effectLst/>
                <a:uLnTx/>
                <a:uFillTx/>
                <a:latin typeface="Candara"/>
              </a:rPr>
              <a:t> </a:t>
            </a:r>
            <a:r>
              <a:rPr kumimoji="0" lang="uk-UA" b="1" i="0" u="none" strike="noStrike" kern="0" cap="none" spc="0" normalizeH="0" noProof="0" dirty="0" err="1" smtClean="0">
                <a:ln>
                  <a:noFill/>
                </a:ln>
                <a:solidFill>
                  <a:sysClr val="window" lastClr="FFFFFF"/>
                </a:solidFill>
                <a:effectLst/>
                <a:uLnTx/>
                <a:uFillTx/>
                <a:latin typeface="Candara"/>
              </a:rPr>
              <a:t>образование</a:t>
            </a:r>
            <a:endParaRPr lang="uk-UA" b="1" kern="0" dirty="0" smtClean="0">
              <a:solidFill>
                <a:sysClr val="window" lastClr="FFFFFF"/>
              </a:solidFill>
              <a:latin typeface="Candara"/>
            </a:endParaRPr>
          </a:p>
        </p:txBody>
      </p:sp>
      <p:graphicFrame>
        <p:nvGraphicFramePr>
          <p:cNvPr id="7" name="Диаграмма 6"/>
          <p:cNvGraphicFramePr>
            <a:graphicFrameLocks/>
          </p:cNvGraphicFramePr>
          <p:nvPr>
            <p:extLst>
              <p:ext uri="{D42A27DB-BD31-4B8C-83A1-F6EECF244321}">
                <p14:modId xmlns:p14="http://schemas.microsoft.com/office/powerpoint/2010/main" xmlns="" val="3952669657"/>
              </p:ext>
            </p:extLst>
          </p:nvPr>
        </p:nvGraphicFramePr>
        <p:xfrm>
          <a:off x="611560" y="1268760"/>
          <a:ext cx="8064896"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687636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395536" y="116632"/>
            <a:ext cx="8496944" cy="417512"/>
          </a:xfrm>
        </p:spPr>
        <p:txBody>
          <a:bodyPr/>
          <a:lstStyle/>
          <a:p>
            <a:r>
              <a:rPr lang="en-US" noProof="0" dirty="0" err="1" smtClean="0"/>
              <a:t>gemiusAudience</a:t>
            </a:r>
            <a:r>
              <a:rPr lang="ru-RU" noProof="0" dirty="0" smtClean="0"/>
              <a:t>, </a:t>
            </a:r>
            <a:r>
              <a:rPr lang="ru-RU" dirty="0"/>
              <a:t>март 2012, </a:t>
            </a:r>
            <a:r>
              <a:rPr lang="ru-RU" dirty="0">
                <a:solidFill>
                  <a:srgbClr val="FF0000"/>
                </a:solidFill>
              </a:rPr>
              <a:t>Состав аудитории </a:t>
            </a:r>
            <a:r>
              <a:rPr lang="ru-RU" dirty="0" smtClean="0">
                <a:solidFill>
                  <a:srgbClr val="FF0000"/>
                </a:solidFill>
              </a:rPr>
              <a:t>– </a:t>
            </a:r>
            <a:br>
              <a:rPr lang="ru-RU" dirty="0" smtClean="0">
                <a:solidFill>
                  <a:srgbClr val="FF0000"/>
                </a:solidFill>
              </a:rPr>
            </a:br>
            <a:r>
              <a:rPr lang="ru-RU" dirty="0" smtClean="0">
                <a:solidFill>
                  <a:srgbClr val="FF0000"/>
                </a:solidFill>
              </a:rPr>
              <a:t>ЧАСТОТА ПОЛЬЗОВАНИЯ ИНТЕРНЕТОМ</a:t>
            </a:r>
            <a:endParaRPr lang="en-GB" noProof="0" dirty="0"/>
          </a:p>
        </p:txBody>
      </p:sp>
      <p:sp>
        <p:nvSpPr>
          <p:cNvPr id="5" name="Скругленный прямоугольник 12"/>
          <p:cNvSpPr/>
          <p:nvPr/>
        </p:nvSpPr>
        <p:spPr>
          <a:xfrm>
            <a:off x="611560" y="5229200"/>
            <a:ext cx="8280920" cy="792088"/>
          </a:xfrm>
          <a:prstGeom prst="roundRect">
            <a:avLst/>
          </a:prstGeom>
          <a:solidFill>
            <a:srgbClr val="31B6FD"/>
          </a:solidFill>
          <a:ln w="15875" cap="flat" cmpd="sng" algn="ctr">
            <a:solidFill>
              <a:srgbClr val="31B6FD">
                <a:shade val="50000"/>
                <a:shade val="75000"/>
                <a:lumMod val="8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uk-UA" sz="1600" b="1" i="0" u="none" strike="noStrike" kern="0" cap="none" spc="0" normalizeH="0" baseline="0" noProof="0" dirty="0" smtClean="0">
                <a:ln>
                  <a:noFill/>
                </a:ln>
                <a:solidFill>
                  <a:sysClr val="window" lastClr="FFFFFF"/>
                </a:solidFill>
                <a:effectLst/>
                <a:uLnTx/>
                <a:uFillTx/>
                <a:latin typeface="Candara"/>
              </a:rPr>
              <a:t>По </a:t>
            </a:r>
            <a:r>
              <a:rPr kumimoji="0" lang="uk-UA" sz="1600" b="1" i="0" u="none" strike="noStrike" kern="0" cap="none" spc="0" normalizeH="0" baseline="0" noProof="0" dirty="0" err="1" smtClean="0">
                <a:ln>
                  <a:noFill/>
                </a:ln>
                <a:solidFill>
                  <a:sysClr val="window" lastClr="FFFFFF"/>
                </a:solidFill>
                <a:effectLst/>
                <a:uLnTx/>
                <a:uFillTx/>
                <a:latin typeface="Candara"/>
              </a:rPr>
              <a:t>данн</a:t>
            </a:r>
            <a:r>
              <a:rPr kumimoji="0" lang="ru-RU" sz="1600" b="1" i="0" u="none" strike="noStrike" kern="0" cap="none" spc="0" normalizeH="0" baseline="0" noProof="0" dirty="0" err="1" smtClean="0">
                <a:ln>
                  <a:noFill/>
                </a:ln>
                <a:solidFill>
                  <a:sysClr val="window" lastClr="FFFFFF"/>
                </a:solidFill>
                <a:effectLst/>
                <a:uLnTx/>
                <a:uFillTx/>
                <a:latin typeface="Candara"/>
              </a:rPr>
              <a:t>ым</a:t>
            </a:r>
            <a:r>
              <a:rPr lang="ru-RU" sz="1600" b="1" kern="0" dirty="0">
                <a:solidFill>
                  <a:sysClr val="window" lastClr="FFFFFF"/>
                </a:solidFill>
                <a:latin typeface="Candara"/>
              </a:rPr>
              <a:t> </a:t>
            </a:r>
            <a:r>
              <a:rPr kumimoji="0" lang="ru-RU" sz="1600" b="1" i="0" u="none" strike="noStrike" kern="0" cap="none" spc="0" normalizeH="0" noProof="0" dirty="0" smtClean="0">
                <a:ln>
                  <a:noFill/>
                </a:ln>
                <a:solidFill>
                  <a:sysClr val="window" lastClr="FFFFFF"/>
                </a:solidFill>
                <a:effectLst/>
                <a:uLnTx/>
                <a:uFillTx/>
                <a:latin typeface="Candara"/>
              </a:rPr>
              <a:t>исследования</a:t>
            </a:r>
            <a:r>
              <a:rPr kumimoji="0" lang="en-US" sz="1600" b="1" i="0" u="none" strike="noStrike" kern="0" cap="none" spc="0" normalizeH="0" noProof="0" dirty="0" smtClean="0">
                <a:ln>
                  <a:noFill/>
                </a:ln>
                <a:solidFill>
                  <a:sysClr val="window" lastClr="FFFFFF"/>
                </a:solidFill>
                <a:effectLst/>
                <a:uLnTx/>
                <a:uFillTx/>
                <a:latin typeface="Candara"/>
              </a:rPr>
              <a:t> </a:t>
            </a:r>
            <a:r>
              <a:rPr kumimoji="0" lang="en-US" sz="1600" b="1" i="0" u="none" strike="noStrike" kern="0" cap="none" spc="0" normalizeH="0" noProof="0" dirty="0" err="1" smtClean="0">
                <a:ln>
                  <a:noFill/>
                </a:ln>
                <a:solidFill>
                  <a:sysClr val="window" lastClr="FFFFFF"/>
                </a:solidFill>
                <a:effectLst/>
                <a:uLnTx/>
                <a:uFillTx/>
                <a:latin typeface="Candara"/>
              </a:rPr>
              <a:t>gemiusAudience</a:t>
            </a:r>
            <a:r>
              <a:rPr kumimoji="0" lang="en-US" sz="1600" b="1" i="0" u="none" strike="noStrike" kern="0" cap="none" spc="0" normalizeH="0" noProof="0" dirty="0" smtClean="0">
                <a:ln>
                  <a:noFill/>
                </a:ln>
                <a:solidFill>
                  <a:sysClr val="window" lastClr="FFFFFF"/>
                </a:solidFill>
                <a:effectLst/>
                <a:uLnTx/>
                <a:uFillTx/>
                <a:latin typeface="Candara"/>
              </a:rPr>
              <a:t> </a:t>
            </a:r>
            <a:endParaRPr kumimoji="0" lang="ru-RU" sz="1600" b="1" i="0" u="none" strike="noStrike" kern="0" cap="none" spc="0" normalizeH="0" noProof="0" dirty="0" smtClean="0">
              <a:ln>
                <a:noFill/>
              </a:ln>
              <a:solidFill>
                <a:sysClr val="window" lastClr="FFFFFF"/>
              </a:solidFill>
              <a:effectLst/>
              <a:uLnTx/>
              <a:uFillTx/>
              <a:latin typeface="Candara"/>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noProof="0" dirty="0" smtClean="0">
                <a:ln>
                  <a:noFill/>
                </a:ln>
                <a:solidFill>
                  <a:sysClr val="window" lastClr="FFFFFF"/>
                </a:solidFill>
                <a:effectLst/>
                <a:uLnTx/>
                <a:uFillTx/>
                <a:latin typeface="Candara"/>
              </a:rPr>
              <a:t>за март 2012 года более 90% аудитории сайтов пользуются интернетом каждый день. </a:t>
            </a:r>
            <a:endParaRPr lang="uk-UA" sz="1600" b="1" kern="0" dirty="0" smtClean="0">
              <a:solidFill>
                <a:sysClr val="window" lastClr="FFFFFF"/>
              </a:solidFill>
              <a:latin typeface="Candara"/>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2527956290"/>
              </p:ext>
            </p:extLst>
          </p:nvPr>
        </p:nvGraphicFramePr>
        <p:xfrm>
          <a:off x="467544" y="1052736"/>
          <a:ext cx="8136904"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60833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ajd podstawowy">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buNone/>
          <a:defRPr dirty="0" smtClean="0">
            <a:solidFill>
              <a:srgbClr val="404040"/>
            </a:solidFill>
          </a:defRPr>
        </a:defPPr>
      </a:lstStyle>
    </a:txDef>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13618</TotalTime>
  <Words>428</Words>
  <Application>Microsoft Office PowerPoint</Application>
  <PresentationFormat>Экран (4:3)</PresentationFormat>
  <Paragraphs>85</Paragraphs>
  <Slides>16</Slides>
  <Notes>15</Notes>
  <HiddenSlides>0</HiddenSlides>
  <MMClips>0</MMClips>
  <ScaleCrop>false</ScaleCrop>
  <HeadingPairs>
    <vt:vector size="4" baseType="variant">
      <vt:variant>
        <vt:lpstr>Тема</vt:lpstr>
      </vt:variant>
      <vt:variant>
        <vt:i4>2</vt:i4>
      </vt:variant>
      <vt:variant>
        <vt:lpstr>Заголовки слайдов</vt:lpstr>
      </vt:variant>
      <vt:variant>
        <vt:i4>16</vt:i4>
      </vt:variant>
    </vt:vector>
  </HeadingPairs>
  <TitlesOfParts>
    <vt:vector size="18" baseType="lpstr">
      <vt:lpstr>Motyw pakietu Office</vt:lpstr>
      <vt:lpstr>1_slajd podstawowy</vt:lpstr>
      <vt:lpstr> АНАЛИЗ АУДИТОРИИ САЙТA  www.hh.ua </vt:lpstr>
      <vt:lpstr>gemiusAudience, март 2011/2012</vt:lpstr>
      <vt:lpstr>gemiusAudience, март 2011/2012</vt:lpstr>
      <vt:lpstr>gemiusAudience, март 2011/2012</vt:lpstr>
      <vt:lpstr>gemiusAudience, март 2012</vt:lpstr>
      <vt:lpstr>gemiusAudience, март 2012, Состав аудитории - ПОЛ</vt:lpstr>
      <vt:lpstr>gemiusAudience, март 2012, Состав аудитории - ВОЗРАСТ</vt:lpstr>
      <vt:lpstr>gemiusAudience, март 2012, Состав аудитории - ОБРАЗОВАНИЕ</vt:lpstr>
      <vt:lpstr>gemiusAudience, март 2012, Состав аудитории –  ЧАСТОТА ПОЛЬЗОВАНИЯ ИНТЕРНЕТОМ</vt:lpstr>
      <vt:lpstr>gemiusAudience, март 2012, Состав аудитории –  НАЛИЧИЕ РАБОТЫ</vt:lpstr>
      <vt:lpstr>gemiusAudience, март 2012, Состав аудитории –  ОСНОВНОЙ РОД ЗАНЯТИЙ</vt:lpstr>
      <vt:lpstr>gemiusAudience, март 2012, Состав аудитории –  ЛИЧНЫЙ МЕСЯЧНЫЙ ДОХОД</vt:lpstr>
      <vt:lpstr>gemiusAudience, март 2012, Состав аудитории –  СЕМЕЙНЫЙ МЕСЯЧНЫЙ ДОХОД</vt:lpstr>
      <vt:lpstr>gemiusAudience, март 2012, Состав аудитории –  ТИП МЕСТА ЖИТЕЛЬСТВА</vt:lpstr>
      <vt:lpstr>gemiusAudience, март 2012, Состав аудитории –  ТОП-РЕГИОНЫ</vt:lpstr>
      <vt:lpstr>О компании Gemius   Gemius – международное исследовательское агентство, европейский лидер  в сфере измерения интернета и исследований в интернете.  Gemius был основан в Польше в 1999 году и активно действует более чем в 30 странах Европы и Ближнего Востока.  Компания предлагает профессиональные исследовательские решения, аналитические и консультативные услуги, от исследований site-centric и user-centric до передовых технологических инструментов изучения поведения интернет-пользователя на выбранных веб-сайтах (gemiusTraffic), социально-демографического профиля аудитории сайтов  (gemiusProfile), качества использования WWW страницы (gemiusUsability) и эффективности рекламных кампаний в интернете (gemiusEffect). Gemius также проводит специализированные исследования по заказу клиента (gemiusAdHoc). Кроме вышеупомянутых услуг, Gemius предлагает исследование поведения пользователей, которые просматривают онлайн мультимедиа контент (gemiusStream) и исследовательский инструмент для непосредственного измерения и представления всех кликов, сделанных интернет пользователями на веб-странице (gemiusHeatMap).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rsumowski</dc:creator>
  <cp:lastModifiedBy>Авдюшкин Михаил</cp:lastModifiedBy>
  <cp:revision>1240</cp:revision>
  <dcterms:modified xsi:type="dcterms:W3CDTF">2012-06-05T13:19:36Z</dcterms:modified>
</cp:coreProperties>
</file>